
<file path=[Content_Types].xml><?xml version="1.0" encoding="utf-8"?>
<Types xmlns="http://schemas.openxmlformats.org/package/2006/content-types">
  <Default Extension="mpeg" ContentType="vide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.wav" ContentType="audio/wav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033" autoAdjust="0"/>
  </p:normalViewPr>
  <p:slideViewPr>
    <p:cSldViewPr>
      <p:cViewPr varScale="1">
        <p:scale>
          <a:sx n="97" d="100"/>
          <a:sy n="97" d="100"/>
        </p:scale>
        <p:origin x="60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B13A2-A33E-4500-A623-4166AC74BEB8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C2541-B5B3-42F4-B49C-F5336CCADF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36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B13A2-A33E-4500-A623-4166AC74BEB8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C2541-B5B3-42F4-B49C-F5336CCADF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98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B13A2-A33E-4500-A623-4166AC74BEB8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C2541-B5B3-42F4-B49C-F5336CCADF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07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B13A2-A33E-4500-A623-4166AC74BEB8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C2541-B5B3-42F4-B49C-F5336CCADF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90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B13A2-A33E-4500-A623-4166AC74BEB8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C2541-B5B3-42F4-B49C-F5336CCADF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95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B13A2-A33E-4500-A623-4166AC74BEB8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C2541-B5B3-42F4-B49C-F5336CCADF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46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B13A2-A33E-4500-A623-4166AC74BEB8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C2541-B5B3-42F4-B49C-F5336CCADF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34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B13A2-A33E-4500-A623-4166AC74BEB8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C2541-B5B3-42F4-B49C-F5336CCADF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93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B13A2-A33E-4500-A623-4166AC74BEB8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C2541-B5B3-42F4-B49C-F5336CCADF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05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B13A2-A33E-4500-A623-4166AC74BEB8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C2541-B5B3-42F4-B49C-F5336CCADF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05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B13A2-A33E-4500-A623-4166AC74BEB8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C2541-B5B3-42F4-B49C-F5336CCADF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48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B13A2-A33E-4500-A623-4166AC74BEB8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C2541-B5B3-42F4-B49C-F5336CCADF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987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wav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image" Target="../media/image8.png"/><Relationship Id="rId5" Type="http://schemas.openxmlformats.org/officeDocument/2006/relationships/audio" Target="../media/audio5.wav"/><Relationship Id="rId15" Type="http://schemas.openxmlformats.org/officeDocument/2006/relationships/slide" Target="slide2.xml"/><Relationship Id="rId10" Type="http://schemas.openxmlformats.org/officeDocument/2006/relationships/image" Target="../media/image3.png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image" Target="../media/image8.png"/><Relationship Id="rId5" Type="http://schemas.openxmlformats.org/officeDocument/2006/relationships/audio" Target="../media/audio5.wav"/><Relationship Id="rId15" Type="http://schemas.openxmlformats.org/officeDocument/2006/relationships/slide" Target="slide2.xml"/><Relationship Id="rId10" Type="http://schemas.openxmlformats.org/officeDocument/2006/relationships/image" Target="../media/image3.png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image" Target="../media/image8.png"/><Relationship Id="rId5" Type="http://schemas.openxmlformats.org/officeDocument/2006/relationships/audio" Target="../media/audio5.wav"/><Relationship Id="rId15" Type="http://schemas.openxmlformats.org/officeDocument/2006/relationships/slide" Target="slide2.xml"/><Relationship Id="rId10" Type="http://schemas.openxmlformats.org/officeDocument/2006/relationships/image" Target="../media/image3.png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image" Target="../media/image8.png"/><Relationship Id="rId5" Type="http://schemas.openxmlformats.org/officeDocument/2006/relationships/audio" Target="../media/audio5.wav"/><Relationship Id="rId15" Type="http://schemas.openxmlformats.org/officeDocument/2006/relationships/slide" Target="slide2.xml"/><Relationship Id="rId10" Type="http://schemas.openxmlformats.org/officeDocument/2006/relationships/image" Target="../media/image3.png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openxmlformats.org/officeDocument/2006/relationships/image" Target="../media/image11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image" Target="../media/image8.png"/><Relationship Id="rId5" Type="http://schemas.openxmlformats.org/officeDocument/2006/relationships/audio" Target="../media/audio5.wav"/><Relationship Id="rId15" Type="http://schemas.openxmlformats.org/officeDocument/2006/relationships/slide" Target="slide2.xml"/><Relationship Id="rId10" Type="http://schemas.openxmlformats.org/officeDocument/2006/relationships/image" Target="../media/image3.png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openxmlformats.org/officeDocument/2006/relationships/image" Target="../media/image11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image" Target="../media/image8.png"/><Relationship Id="rId5" Type="http://schemas.openxmlformats.org/officeDocument/2006/relationships/audio" Target="../media/audio5.wav"/><Relationship Id="rId15" Type="http://schemas.openxmlformats.org/officeDocument/2006/relationships/slide" Target="slide2.xml"/><Relationship Id="rId10" Type="http://schemas.openxmlformats.org/officeDocument/2006/relationships/image" Target="../media/image3.png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openxmlformats.org/officeDocument/2006/relationships/image" Target="../media/image1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image" Target="../media/image8.png"/><Relationship Id="rId5" Type="http://schemas.openxmlformats.org/officeDocument/2006/relationships/audio" Target="../media/audio5.wav"/><Relationship Id="rId15" Type="http://schemas.openxmlformats.org/officeDocument/2006/relationships/slide" Target="slide2.xml"/><Relationship Id="rId10" Type="http://schemas.openxmlformats.org/officeDocument/2006/relationships/image" Target="../media/image3.png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openxmlformats.org/officeDocument/2006/relationships/image" Target="../media/image1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image" Target="../media/image8.png"/><Relationship Id="rId5" Type="http://schemas.openxmlformats.org/officeDocument/2006/relationships/audio" Target="../media/audio5.wav"/><Relationship Id="rId15" Type="http://schemas.openxmlformats.org/officeDocument/2006/relationships/slide" Target="slide2.xml"/><Relationship Id="rId10" Type="http://schemas.openxmlformats.org/officeDocument/2006/relationships/image" Target="../media/image3.png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openxmlformats.org/officeDocument/2006/relationships/image" Target="../media/image11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image" Target="../media/image8.png"/><Relationship Id="rId5" Type="http://schemas.openxmlformats.org/officeDocument/2006/relationships/audio" Target="../media/audio5.wav"/><Relationship Id="rId15" Type="http://schemas.openxmlformats.org/officeDocument/2006/relationships/slide" Target="slide2.xml"/><Relationship Id="rId10" Type="http://schemas.openxmlformats.org/officeDocument/2006/relationships/image" Target="../media/image3.png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openxmlformats.org/officeDocument/2006/relationships/image" Target="../media/image1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image" Target="../media/image8.png"/><Relationship Id="rId5" Type="http://schemas.openxmlformats.org/officeDocument/2006/relationships/audio" Target="../media/audio5.wav"/><Relationship Id="rId15" Type="http://schemas.openxmlformats.org/officeDocument/2006/relationships/slide" Target="slide2.xml"/><Relationship Id="rId10" Type="http://schemas.openxmlformats.org/officeDocument/2006/relationships/image" Target="../media/image3.png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18" Type="http://schemas.openxmlformats.org/officeDocument/2006/relationships/slide" Target="slide19.xml"/><Relationship Id="rId3" Type="http://schemas.openxmlformats.org/officeDocument/2006/relationships/slide" Target="slide4.xml"/><Relationship Id="rId21" Type="http://schemas.openxmlformats.org/officeDocument/2006/relationships/slide" Target="slide22.xml"/><Relationship Id="rId7" Type="http://schemas.openxmlformats.org/officeDocument/2006/relationships/slide" Target="slide8.xml"/><Relationship Id="rId12" Type="http://schemas.openxmlformats.org/officeDocument/2006/relationships/slide" Target="slide13.xml"/><Relationship Id="rId17" Type="http://schemas.openxmlformats.org/officeDocument/2006/relationships/slide" Target="slide18.xml"/><Relationship Id="rId2" Type="http://schemas.openxmlformats.org/officeDocument/2006/relationships/slide" Target="slide3.xml"/><Relationship Id="rId16" Type="http://schemas.openxmlformats.org/officeDocument/2006/relationships/slide" Target="slide17.xml"/><Relationship Id="rId20" Type="http://schemas.openxmlformats.org/officeDocument/2006/relationships/slide" Target="slide2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slide" Target="slide6.xml"/><Relationship Id="rId15" Type="http://schemas.openxmlformats.org/officeDocument/2006/relationships/slide" Target="slide16.xml"/><Relationship Id="rId10" Type="http://schemas.openxmlformats.org/officeDocument/2006/relationships/slide" Target="slide11.xml"/><Relationship Id="rId19" Type="http://schemas.openxmlformats.org/officeDocument/2006/relationships/slide" Target="slide20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image" Target="../media/image8.png"/><Relationship Id="rId5" Type="http://schemas.openxmlformats.org/officeDocument/2006/relationships/audio" Target="../media/audio5.wav"/><Relationship Id="rId15" Type="http://schemas.openxmlformats.org/officeDocument/2006/relationships/slide" Target="slide2.xml"/><Relationship Id="rId10" Type="http://schemas.openxmlformats.org/officeDocument/2006/relationships/image" Target="../media/image3.png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openxmlformats.org/officeDocument/2006/relationships/image" Target="../media/image1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image" Target="../media/image8.png"/><Relationship Id="rId5" Type="http://schemas.openxmlformats.org/officeDocument/2006/relationships/audio" Target="../media/audio5.wav"/><Relationship Id="rId15" Type="http://schemas.openxmlformats.org/officeDocument/2006/relationships/slide" Target="slide2.xml"/><Relationship Id="rId10" Type="http://schemas.openxmlformats.org/officeDocument/2006/relationships/image" Target="../media/image3.png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openxmlformats.org/officeDocument/2006/relationships/image" Target="../media/image1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image" Target="../media/image8.png"/><Relationship Id="rId5" Type="http://schemas.openxmlformats.org/officeDocument/2006/relationships/audio" Target="../media/audio5.wav"/><Relationship Id="rId15" Type="http://schemas.openxmlformats.org/officeDocument/2006/relationships/slide" Target="slide2.xml"/><Relationship Id="rId10" Type="http://schemas.openxmlformats.org/officeDocument/2006/relationships/image" Target="../media/image3.png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image" Target="../media/image8.png"/><Relationship Id="rId5" Type="http://schemas.openxmlformats.org/officeDocument/2006/relationships/audio" Target="../media/audio5.wav"/><Relationship Id="rId15" Type="http://schemas.openxmlformats.org/officeDocument/2006/relationships/slide" Target="slide2.xml"/><Relationship Id="rId10" Type="http://schemas.openxmlformats.org/officeDocument/2006/relationships/image" Target="../media/image3.png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image" Target="../media/image8.png"/><Relationship Id="rId5" Type="http://schemas.openxmlformats.org/officeDocument/2006/relationships/audio" Target="../media/audio5.wav"/><Relationship Id="rId15" Type="http://schemas.openxmlformats.org/officeDocument/2006/relationships/slide" Target="slide2.xml"/><Relationship Id="rId10" Type="http://schemas.openxmlformats.org/officeDocument/2006/relationships/image" Target="../media/image3.png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image" Target="../media/image8.png"/><Relationship Id="rId5" Type="http://schemas.openxmlformats.org/officeDocument/2006/relationships/audio" Target="../media/audio5.wav"/><Relationship Id="rId15" Type="http://schemas.openxmlformats.org/officeDocument/2006/relationships/slide" Target="slide2.xml"/><Relationship Id="rId10" Type="http://schemas.openxmlformats.org/officeDocument/2006/relationships/image" Target="../media/image3.png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image" Target="../media/image8.png"/><Relationship Id="rId5" Type="http://schemas.openxmlformats.org/officeDocument/2006/relationships/audio" Target="../media/audio5.wav"/><Relationship Id="rId15" Type="http://schemas.openxmlformats.org/officeDocument/2006/relationships/slide" Target="slide2.xml"/><Relationship Id="rId10" Type="http://schemas.openxmlformats.org/officeDocument/2006/relationships/image" Target="../media/image3.png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image" Target="../media/image8.png"/><Relationship Id="rId5" Type="http://schemas.openxmlformats.org/officeDocument/2006/relationships/audio" Target="../media/audio5.wav"/><Relationship Id="rId15" Type="http://schemas.openxmlformats.org/officeDocument/2006/relationships/slide" Target="slide2.xml"/><Relationship Id="rId10" Type="http://schemas.openxmlformats.org/officeDocument/2006/relationships/image" Target="../media/image3.png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image" Target="../media/image8.png"/><Relationship Id="rId5" Type="http://schemas.openxmlformats.org/officeDocument/2006/relationships/audio" Target="../media/audio5.wav"/><Relationship Id="rId15" Type="http://schemas.openxmlformats.org/officeDocument/2006/relationships/slide" Target="slide2.xml"/><Relationship Id="rId10" Type="http://schemas.openxmlformats.org/officeDocument/2006/relationships/image" Target="../media/image3.png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image" Target="../media/image8.png"/><Relationship Id="rId5" Type="http://schemas.openxmlformats.org/officeDocument/2006/relationships/audio" Target="../media/audio5.wav"/><Relationship Id="rId15" Type="http://schemas.openxmlformats.org/officeDocument/2006/relationships/slide" Target="slide2.xml"/><Relationship Id="rId10" Type="http://schemas.openxmlformats.org/officeDocument/2006/relationships/image" Target="../media/image3.png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идео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699542"/>
            <a:ext cx="3240000" cy="3060000"/>
          </a:xfrm>
          <a:prstGeom prst="rect">
            <a:avLst/>
          </a:prstGeom>
        </p:spPr>
      </p:pic>
      <p:sp>
        <p:nvSpPr>
          <p:cNvPr id="4" name="Скругленный прямоугольник 3">
            <a:hlinkClick r:id="" action="ppaction://hlinkshowjump?jump=nextslide"/>
          </p:cNvPr>
          <p:cNvSpPr/>
          <p:nvPr/>
        </p:nvSpPr>
        <p:spPr>
          <a:xfrm>
            <a:off x="3059832" y="4155926"/>
            <a:ext cx="3024336" cy="648072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ОЙЫНДЫ БАСТАУ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фон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11960" y="-11006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404774"/>
      </p:ext>
    </p:extLst>
  </p:cSld>
  <p:clrMapOvr>
    <a:masterClrMapping/>
  </p:clrMapOvr>
  <p:transition spd="slow" advClick="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басталу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45455" numSld="999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ручное управление 4"/>
          <p:cNvSpPr/>
          <p:nvPr/>
        </p:nvSpPr>
        <p:spPr>
          <a:xfrm>
            <a:off x="955091" y="2244528"/>
            <a:ext cx="7231201" cy="106287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846"/>
              <a:gd name="connsiteY0" fmla="*/ 0 h 10267"/>
              <a:gd name="connsiteX1" fmla="*/ 10846 w 10846"/>
              <a:gd name="connsiteY1" fmla="*/ 267 h 10267"/>
              <a:gd name="connsiteX2" fmla="*/ 8846 w 10846"/>
              <a:gd name="connsiteY2" fmla="*/ 10267 h 10267"/>
              <a:gd name="connsiteX3" fmla="*/ 2846 w 10846"/>
              <a:gd name="connsiteY3" fmla="*/ 10267 h 10267"/>
              <a:gd name="connsiteX4" fmla="*/ 0 w 10846"/>
              <a:gd name="connsiteY4" fmla="*/ 0 h 10267"/>
              <a:gd name="connsiteX0" fmla="*/ 0 w 10877"/>
              <a:gd name="connsiteY0" fmla="*/ 0 h 10133"/>
              <a:gd name="connsiteX1" fmla="*/ 10877 w 10877"/>
              <a:gd name="connsiteY1" fmla="*/ 133 h 10133"/>
              <a:gd name="connsiteX2" fmla="*/ 8877 w 10877"/>
              <a:gd name="connsiteY2" fmla="*/ 10133 h 10133"/>
              <a:gd name="connsiteX3" fmla="*/ 2877 w 10877"/>
              <a:gd name="connsiteY3" fmla="*/ 10133 h 10133"/>
              <a:gd name="connsiteX4" fmla="*/ 0 w 10877"/>
              <a:gd name="connsiteY4" fmla="*/ 0 h 10133"/>
              <a:gd name="connsiteX0" fmla="*/ 0 w 10877"/>
              <a:gd name="connsiteY0" fmla="*/ 0 h 10133"/>
              <a:gd name="connsiteX1" fmla="*/ 10877 w 10877"/>
              <a:gd name="connsiteY1" fmla="*/ 133 h 10133"/>
              <a:gd name="connsiteX2" fmla="*/ 8877 w 10877"/>
              <a:gd name="connsiteY2" fmla="*/ 10133 h 10133"/>
              <a:gd name="connsiteX3" fmla="*/ 924 w 10877"/>
              <a:gd name="connsiteY3" fmla="*/ 8931 h 10133"/>
              <a:gd name="connsiteX4" fmla="*/ 0 w 10877"/>
              <a:gd name="connsiteY4" fmla="*/ 0 h 10133"/>
              <a:gd name="connsiteX0" fmla="*/ 0 w 11677"/>
              <a:gd name="connsiteY0" fmla="*/ 0 h 10133"/>
              <a:gd name="connsiteX1" fmla="*/ 11677 w 11677"/>
              <a:gd name="connsiteY1" fmla="*/ 801 h 10133"/>
              <a:gd name="connsiteX2" fmla="*/ 8877 w 11677"/>
              <a:gd name="connsiteY2" fmla="*/ 10133 h 10133"/>
              <a:gd name="connsiteX3" fmla="*/ 924 w 11677"/>
              <a:gd name="connsiteY3" fmla="*/ 8931 h 10133"/>
              <a:gd name="connsiteX4" fmla="*/ 0 w 11677"/>
              <a:gd name="connsiteY4" fmla="*/ 0 h 10133"/>
              <a:gd name="connsiteX0" fmla="*/ 0 w 11677"/>
              <a:gd name="connsiteY0" fmla="*/ 0 h 9866"/>
              <a:gd name="connsiteX1" fmla="*/ 11677 w 11677"/>
              <a:gd name="connsiteY1" fmla="*/ 801 h 9866"/>
              <a:gd name="connsiteX2" fmla="*/ 10138 w 11677"/>
              <a:gd name="connsiteY2" fmla="*/ 9866 h 9866"/>
              <a:gd name="connsiteX3" fmla="*/ 924 w 11677"/>
              <a:gd name="connsiteY3" fmla="*/ 8931 h 9866"/>
              <a:gd name="connsiteX4" fmla="*/ 0 w 11677"/>
              <a:gd name="connsiteY4" fmla="*/ 0 h 9866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791 w 10000"/>
              <a:gd name="connsiteY3" fmla="*/ 9052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844 w 10000"/>
              <a:gd name="connsiteY3" fmla="*/ 9187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976 w 10000"/>
              <a:gd name="connsiteY3" fmla="*/ 9052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812"/>
                </a:lnTo>
                <a:lnTo>
                  <a:pt x="8787" y="10000"/>
                </a:lnTo>
                <a:lnTo>
                  <a:pt x="976" y="9052"/>
                </a:lnTo>
                <a:cubicBezTo>
                  <a:pt x="712" y="6035"/>
                  <a:pt x="264" y="3017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8. Еліміздегі «Суырлы тау» деген мағына беретін тау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подготовка 6"/>
          <p:cNvSpPr/>
          <p:nvPr/>
        </p:nvSpPr>
        <p:spPr>
          <a:xfrm>
            <a:off x="4293834" y="3497340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Ә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Тарбағатай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Блок-схема: подготовка 7"/>
          <p:cNvSpPr/>
          <p:nvPr/>
        </p:nvSpPr>
        <p:spPr>
          <a:xfrm>
            <a:off x="776525" y="4194813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Сауыр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1" y="160422"/>
            <a:ext cx="720000" cy="720000"/>
          </a:xfrm>
          <a:prstGeom prst="rect">
            <a:avLst/>
          </a:prstGeom>
        </p:spPr>
      </p:pic>
      <p:pic>
        <p:nvPicPr>
          <p:cNvPr id="13" name="Рисунок 12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1" y="895677"/>
            <a:ext cx="720000" cy="720000"/>
          </a:xfrm>
          <a:prstGeom prst="rect">
            <a:avLst/>
          </a:prstGeom>
        </p:spPr>
      </p:pic>
      <p:pic>
        <p:nvPicPr>
          <p:cNvPr id="14" name="Рисунок 13"/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7" y="1615677"/>
            <a:ext cx="720000" cy="72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372" y="148737"/>
            <a:ext cx="2324100" cy="218694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7706134" y="3270584"/>
            <a:ext cx="900000" cy="900000"/>
            <a:chOff x="3207552" y="1048252"/>
            <a:chExt cx="1440000" cy="1440000"/>
          </a:xfrm>
        </p:grpSpPr>
        <p:sp>
          <p:nvSpPr>
            <p:cNvPr id="24" name="Овал 23"/>
            <p:cNvSpPr/>
            <p:nvPr/>
          </p:nvSpPr>
          <p:spPr>
            <a:xfrm>
              <a:off x="3207552" y="1048252"/>
              <a:ext cx="1440000" cy="1440000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" name="Овал 24"/>
            <p:cNvSpPr/>
            <p:nvPr/>
          </p:nvSpPr>
          <p:spPr>
            <a:xfrm>
              <a:off x="3387552" y="1228252"/>
              <a:ext cx="1080000" cy="1080000"/>
            </a:xfrm>
            <a:prstGeom prst="ellipse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" name="Овал 25"/>
            <p:cNvSpPr/>
            <p:nvPr/>
          </p:nvSpPr>
          <p:spPr>
            <a:xfrm>
              <a:off x="3727552" y="1574319"/>
              <a:ext cx="400000" cy="387866"/>
            </a:xfrm>
            <a:prstGeom prst="ellips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258">
            <a:off x="8127851" y="3708825"/>
            <a:ext cx="306566" cy="263300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8045417" y="3270584"/>
            <a:ext cx="221433" cy="869261"/>
            <a:chOff x="3437378" y="1316459"/>
            <a:chExt cx="1045123" cy="319266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3959932" y="3140968"/>
              <a:ext cx="0" cy="1368151"/>
            </a:xfrm>
            <a:prstGeom prst="line">
              <a:avLst/>
            </a:prstGeom>
            <a:ln>
              <a:noFill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047687" y="1706150"/>
              <a:ext cx="1824506" cy="1045123"/>
            </a:xfrm>
            <a:prstGeom prst="rect">
              <a:avLst/>
            </a:prstGeom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5668">
            <a:off x="7916350" y="3687957"/>
            <a:ext cx="277114" cy="192866"/>
          </a:xfrm>
          <a:prstGeom prst="rect">
            <a:avLst/>
          </a:prstGeom>
        </p:spPr>
      </p:pic>
      <p:sp>
        <p:nvSpPr>
          <p:cNvPr id="21" name="Овал 20"/>
          <p:cNvSpPr/>
          <p:nvPr/>
        </p:nvSpPr>
        <p:spPr>
          <a:xfrm>
            <a:off x="8100168" y="3667320"/>
            <a:ext cx="111933" cy="112500"/>
          </a:xfrm>
          <a:prstGeom prst="ellipse">
            <a:avLst/>
          </a:prstGeom>
          <a:solidFill>
            <a:srgbClr val="FF99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706134" y="4340334"/>
            <a:ext cx="900000" cy="21602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1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6" y="238004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63" y="959789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71" y="1693259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Блок-схема: подготовка 30"/>
          <p:cNvSpPr/>
          <p:nvPr/>
        </p:nvSpPr>
        <p:spPr>
          <a:xfrm>
            <a:off x="4325063" y="4194813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В) Талғар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Блок-схема: подготовка 32"/>
          <p:cNvSpPr/>
          <p:nvPr/>
        </p:nvSpPr>
        <p:spPr>
          <a:xfrm>
            <a:off x="752250" y="3450584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А) Мұғалжар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Стрелка вверх 33">
            <a:hlinkClick r:id="rId15" action="ppaction://hlinksldjump"/>
          </p:cNvPr>
          <p:cNvSpPr/>
          <p:nvPr/>
        </p:nvSpPr>
        <p:spPr>
          <a:xfrm>
            <a:off x="7765393" y="238003"/>
            <a:ext cx="1144402" cy="1004203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57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gallery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уақыт 10 секун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21" grpId="0" animBg="1"/>
      <p:bldP spid="27" grpId="0" animBg="1"/>
      <p:bldP spid="31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ручное управление 4"/>
          <p:cNvSpPr/>
          <p:nvPr/>
        </p:nvSpPr>
        <p:spPr>
          <a:xfrm>
            <a:off x="924931" y="2247426"/>
            <a:ext cx="7231201" cy="104740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846"/>
              <a:gd name="connsiteY0" fmla="*/ 0 h 10267"/>
              <a:gd name="connsiteX1" fmla="*/ 10846 w 10846"/>
              <a:gd name="connsiteY1" fmla="*/ 267 h 10267"/>
              <a:gd name="connsiteX2" fmla="*/ 8846 w 10846"/>
              <a:gd name="connsiteY2" fmla="*/ 10267 h 10267"/>
              <a:gd name="connsiteX3" fmla="*/ 2846 w 10846"/>
              <a:gd name="connsiteY3" fmla="*/ 10267 h 10267"/>
              <a:gd name="connsiteX4" fmla="*/ 0 w 10846"/>
              <a:gd name="connsiteY4" fmla="*/ 0 h 10267"/>
              <a:gd name="connsiteX0" fmla="*/ 0 w 10877"/>
              <a:gd name="connsiteY0" fmla="*/ 0 h 10133"/>
              <a:gd name="connsiteX1" fmla="*/ 10877 w 10877"/>
              <a:gd name="connsiteY1" fmla="*/ 133 h 10133"/>
              <a:gd name="connsiteX2" fmla="*/ 8877 w 10877"/>
              <a:gd name="connsiteY2" fmla="*/ 10133 h 10133"/>
              <a:gd name="connsiteX3" fmla="*/ 2877 w 10877"/>
              <a:gd name="connsiteY3" fmla="*/ 10133 h 10133"/>
              <a:gd name="connsiteX4" fmla="*/ 0 w 10877"/>
              <a:gd name="connsiteY4" fmla="*/ 0 h 10133"/>
              <a:gd name="connsiteX0" fmla="*/ 0 w 10877"/>
              <a:gd name="connsiteY0" fmla="*/ 0 h 10133"/>
              <a:gd name="connsiteX1" fmla="*/ 10877 w 10877"/>
              <a:gd name="connsiteY1" fmla="*/ 133 h 10133"/>
              <a:gd name="connsiteX2" fmla="*/ 8877 w 10877"/>
              <a:gd name="connsiteY2" fmla="*/ 10133 h 10133"/>
              <a:gd name="connsiteX3" fmla="*/ 924 w 10877"/>
              <a:gd name="connsiteY3" fmla="*/ 8931 h 10133"/>
              <a:gd name="connsiteX4" fmla="*/ 0 w 10877"/>
              <a:gd name="connsiteY4" fmla="*/ 0 h 10133"/>
              <a:gd name="connsiteX0" fmla="*/ 0 w 11677"/>
              <a:gd name="connsiteY0" fmla="*/ 0 h 10133"/>
              <a:gd name="connsiteX1" fmla="*/ 11677 w 11677"/>
              <a:gd name="connsiteY1" fmla="*/ 801 h 10133"/>
              <a:gd name="connsiteX2" fmla="*/ 8877 w 11677"/>
              <a:gd name="connsiteY2" fmla="*/ 10133 h 10133"/>
              <a:gd name="connsiteX3" fmla="*/ 924 w 11677"/>
              <a:gd name="connsiteY3" fmla="*/ 8931 h 10133"/>
              <a:gd name="connsiteX4" fmla="*/ 0 w 11677"/>
              <a:gd name="connsiteY4" fmla="*/ 0 h 10133"/>
              <a:gd name="connsiteX0" fmla="*/ 0 w 11677"/>
              <a:gd name="connsiteY0" fmla="*/ 0 h 9866"/>
              <a:gd name="connsiteX1" fmla="*/ 11677 w 11677"/>
              <a:gd name="connsiteY1" fmla="*/ 801 h 9866"/>
              <a:gd name="connsiteX2" fmla="*/ 10138 w 11677"/>
              <a:gd name="connsiteY2" fmla="*/ 9866 h 9866"/>
              <a:gd name="connsiteX3" fmla="*/ 924 w 11677"/>
              <a:gd name="connsiteY3" fmla="*/ 8931 h 9866"/>
              <a:gd name="connsiteX4" fmla="*/ 0 w 11677"/>
              <a:gd name="connsiteY4" fmla="*/ 0 h 9866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791 w 10000"/>
              <a:gd name="connsiteY3" fmla="*/ 9052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844 w 10000"/>
              <a:gd name="connsiteY3" fmla="*/ 9187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976 w 10000"/>
              <a:gd name="connsiteY3" fmla="*/ 9052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812"/>
                </a:lnTo>
                <a:lnTo>
                  <a:pt x="8787" y="10000"/>
                </a:lnTo>
                <a:lnTo>
                  <a:pt x="976" y="9052"/>
                </a:lnTo>
                <a:cubicBezTo>
                  <a:pt x="712" y="6035"/>
                  <a:pt x="264" y="3017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9. Шарын шатқалындағы эндемик өсімдік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подготовка 6"/>
          <p:cNvSpPr/>
          <p:nvPr/>
        </p:nvSpPr>
        <p:spPr>
          <a:xfrm>
            <a:off x="815409" y="3419882"/>
            <a:ext cx="3060000" cy="625652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Соғды шетені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Блок-схема: подготовка 7"/>
          <p:cNvSpPr/>
          <p:nvPr/>
        </p:nvSpPr>
        <p:spPr>
          <a:xfrm>
            <a:off x="4319093" y="3492286"/>
            <a:ext cx="3060000" cy="625652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Ә) Тораңғыл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1" y="160422"/>
            <a:ext cx="720000" cy="720000"/>
          </a:xfrm>
          <a:prstGeom prst="rect">
            <a:avLst/>
          </a:prstGeom>
        </p:spPr>
      </p:pic>
      <p:pic>
        <p:nvPicPr>
          <p:cNvPr id="13" name="Рисунок 12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1" y="895677"/>
            <a:ext cx="720000" cy="720000"/>
          </a:xfrm>
          <a:prstGeom prst="rect">
            <a:avLst/>
          </a:prstGeom>
        </p:spPr>
      </p:pic>
      <p:pic>
        <p:nvPicPr>
          <p:cNvPr id="14" name="Рисунок 13"/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7" y="1615677"/>
            <a:ext cx="720000" cy="72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372" y="148737"/>
            <a:ext cx="2324100" cy="218694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7706134" y="3270584"/>
            <a:ext cx="900000" cy="900000"/>
            <a:chOff x="3207552" y="1048252"/>
            <a:chExt cx="1440000" cy="1440000"/>
          </a:xfrm>
        </p:grpSpPr>
        <p:sp>
          <p:nvSpPr>
            <p:cNvPr id="24" name="Овал 23"/>
            <p:cNvSpPr/>
            <p:nvPr/>
          </p:nvSpPr>
          <p:spPr>
            <a:xfrm>
              <a:off x="3207552" y="1048252"/>
              <a:ext cx="1440000" cy="1440000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" name="Овал 24"/>
            <p:cNvSpPr/>
            <p:nvPr/>
          </p:nvSpPr>
          <p:spPr>
            <a:xfrm>
              <a:off x="3387552" y="1228252"/>
              <a:ext cx="1080000" cy="1080000"/>
            </a:xfrm>
            <a:prstGeom prst="ellipse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" name="Овал 25"/>
            <p:cNvSpPr/>
            <p:nvPr/>
          </p:nvSpPr>
          <p:spPr>
            <a:xfrm>
              <a:off x="3727552" y="1574319"/>
              <a:ext cx="400000" cy="387866"/>
            </a:xfrm>
            <a:prstGeom prst="ellips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258">
            <a:off x="8127851" y="3708825"/>
            <a:ext cx="306566" cy="263300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8045417" y="3270584"/>
            <a:ext cx="221433" cy="869261"/>
            <a:chOff x="3437378" y="1316459"/>
            <a:chExt cx="1045123" cy="319266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3959932" y="3140968"/>
              <a:ext cx="0" cy="1368151"/>
            </a:xfrm>
            <a:prstGeom prst="line">
              <a:avLst/>
            </a:prstGeom>
            <a:ln>
              <a:noFill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047687" y="1706150"/>
              <a:ext cx="1824506" cy="1045123"/>
            </a:xfrm>
            <a:prstGeom prst="rect">
              <a:avLst/>
            </a:prstGeom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5668">
            <a:off x="7916350" y="3687957"/>
            <a:ext cx="277114" cy="192866"/>
          </a:xfrm>
          <a:prstGeom prst="rect">
            <a:avLst/>
          </a:prstGeom>
        </p:spPr>
      </p:pic>
      <p:sp>
        <p:nvSpPr>
          <p:cNvPr id="21" name="Овал 20"/>
          <p:cNvSpPr/>
          <p:nvPr/>
        </p:nvSpPr>
        <p:spPr>
          <a:xfrm>
            <a:off x="8100168" y="3667320"/>
            <a:ext cx="111933" cy="112500"/>
          </a:xfrm>
          <a:prstGeom prst="ellipse">
            <a:avLst/>
          </a:prstGeom>
          <a:solidFill>
            <a:srgbClr val="FF99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706134" y="4340334"/>
            <a:ext cx="900000" cy="21602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1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6" y="238004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63" y="959789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71" y="1693259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Блок-схема: подготовка 30"/>
          <p:cNvSpPr/>
          <p:nvPr/>
        </p:nvSpPr>
        <p:spPr>
          <a:xfrm>
            <a:off x="885874" y="4243532"/>
            <a:ext cx="3060000" cy="625652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Парсы шетені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Блок-схема: подготовка 32"/>
          <p:cNvSpPr/>
          <p:nvPr/>
        </p:nvSpPr>
        <p:spPr>
          <a:xfrm>
            <a:off x="4223472" y="4300053"/>
            <a:ext cx="3060000" cy="625652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Соғды рауғашы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Стрелка вверх 33">
            <a:hlinkClick r:id="rId15" action="ppaction://hlinksldjump"/>
          </p:cNvPr>
          <p:cNvSpPr/>
          <p:nvPr/>
        </p:nvSpPr>
        <p:spPr>
          <a:xfrm>
            <a:off x="7765393" y="238003"/>
            <a:ext cx="1144402" cy="1004203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1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уақыт 10 секун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21" grpId="0" animBg="1"/>
      <p:bldP spid="27" grpId="0" animBg="1"/>
      <p:bldP spid="31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ручное управление 4"/>
          <p:cNvSpPr/>
          <p:nvPr/>
        </p:nvSpPr>
        <p:spPr>
          <a:xfrm>
            <a:off x="1043608" y="2188125"/>
            <a:ext cx="7231201" cy="104940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846"/>
              <a:gd name="connsiteY0" fmla="*/ 0 h 10267"/>
              <a:gd name="connsiteX1" fmla="*/ 10846 w 10846"/>
              <a:gd name="connsiteY1" fmla="*/ 267 h 10267"/>
              <a:gd name="connsiteX2" fmla="*/ 8846 w 10846"/>
              <a:gd name="connsiteY2" fmla="*/ 10267 h 10267"/>
              <a:gd name="connsiteX3" fmla="*/ 2846 w 10846"/>
              <a:gd name="connsiteY3" fmla="*/ 10267 h 10267"/>
              <a:gd name="connsiteX4" fmla="*/ 0 w 10846"/>
              <a:gd name="connsiteY4" fmla="*/ 0 h 10267"/>
              <a:gd name="connsiteX0" fmla="*/ 0 w 10877"/>
              <a:gd name="connsiteY0" fmla="*/ 0 h 10133"/>
              <a:gd name="connsiteX1" fmla="*/ 10877 w 10877"/>
              <a:gd name="connsiteY1" fmla="*/ 133 h 10133"/>
              <a:gd name="connsiteX2" fmla="*/ 8877 w 10877"/>
              <a:gd name="connsiteY2" fmla="*/ 10133 h 10133"/>
              <a:gd name="connsiteX3" fmla="*/ 2877 w 10877"/>
              <a:gd name="connsiteY3" fmla="*/ 10133 h 10133"/>
              <a:gd name="connsiteX4" fmla="*/ 0 w 10877"/>
              <a:gd name="connsiteY4" fmla="*/ 0 h 10133"/>
              <a:gd name="connsiteX0" fmla="*/ 0 w 10877"/>
              <a:gd name="connsiteY0" fmla="*/ 0 h 10133"/>
              <a:gd name="connsiteX1" fmla="*/ 10877 w 10877"/>
              <a:gd name="connsiteY1" fmla="*/ 133 h 10133"/>
              <a:gd name="connsiteX2" fmla="*/ 8877 w 10877"/>
              <a:gd name="connsiteY2" fmla="*/ 10133 h 10133"/>
              <a:gd name="connsiteX3" fmla="*/ 924 w 10877"/>
              <a:gd name="connsiteY3" fmla="*/ 8931 h 10133"/>
              <a:gd name="connsiteX4" fmla="*/ 0 w 10877"/>
              <a:gd name="connsiteY4" fmla="*/ 0 h 10133"/>
              <a:gd name="connsiteX0" fmla="*/ 0 w 11677"/>
              <a:gd name="connsiteY0" fmla="*/ 0 h 10133"/>
              <a:gd name="connsiteX1" fmla="*/ 11677 w 11677"/>
              <a:gd name="connsiteY1" fmla="*/ 801 h 10133"/>
              <a:gd name="connsiteX2" fmla="*/ 8877 w 11677"/>
              <a:gd name="connsiteY2" fmla="*/ 10133 h 10133"/>
              <a:gd name="connsiteX3" fmla="*/ 924 w 11677"/>
              <a:gd name="connsiteY3" fmla="*/ 8931 h 10133"/>
              <a:gd name="connsiteX4" fmla="*/ 0 w 11677"/>
              <a:gd name="connsiteY4" fmla="*/ 0 h 10133"/>
              <a:gd name="connsiteX0" fmla="*/ 0 w 11677"/>
              <a:gd name="connsiteY0" fmla="*/ 0 h 9866"/>
              <a:gd name="connsiteX1" fmla="*/ 11677 w 11677"/>
              <a:gd name="connsiteY1" fmla="*/ 801 h 9866"/>
              <a:gd name="connsiteX2" fmla="*/ 10138 w 11677"/>
              <a:gd name="connsiteY2" fmla="*/ 9866 h 9866"/>
              <a:gd name="connsiteX3" fmla="*/ 924 w 11677"/>
              <a:gd name="connsiteY3" fmla="*/ 8931 h 9866"/>
              <a:gd name="connsiteX4" fmla="*/ 0 w 11677"/>
              <a:gd name="connsiteY4" fmla="*/ 0 h 9866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791 w 10000"/>
              <a:gd name="connsiteY3" fmla="*/ 9052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844 w 10000"/>
              <a:gd name="connsiteY3" fmla="*/ 9187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976 w 10000"/>
              <a:gd name="connsiteY3" fmla="*/ 9052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812"/>
                </a:lnTo>
                <a:lnTo>
                  <a:pt x="8787" y="10000"/>
                </a:lnTo>
                <a:lnTo>
                  <a:pt x="976" y="9052"/>
                </a:lnTo>
                <a:cubicBezTo>
                  <a:pt x="712" y="6035"/>
                  <a:pt x="264" y="3017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10. Әйгілі өнертапқыш Жак-иВ Кустоның өнер табысы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подготовка 6"/>
          <p:cNvSpPr/>
          <p:nvPr/>
        </p:nvSpPr>
        <p:spPr>
          <a:xfrm>
            <a:off x="4293834" y="4178346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Акваланг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Блок-схема: подготовка 7"/>
          <p:cNvSpPr/>
          <p:nvPr/>
        </p:nvSpPr>
        <p:spPr>
          <a:xfrm>
            <a:off x="4325410" y="3503448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Ә) Эхолот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1" y="160422"/>
            <a:ext cx="720000" cy="720000"/>
          </a:xfrm>
          <a:prstGeom prst="rect">
            <a:avLst/>
          </a:prstGeom>
        </p:spPr>
      </p:pic>
      <p:pic>
        <p:nvPicPr>
          <p:cNvPr id="13" name="Рисунок 12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1" y="895677"/>
            <a:ext cx="720000" cy="720000"/>
          </a:xfrm>
          <a:prstGeom prst="rect">
            <a:avLst/>
          </a:prstGeom>
        </p:spPr>
      </p:pic>
      <p:pic>
        <p:nvPicPr>
          <p:cNvPr id="14" name="Рисунок 13"/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7" y="1615677"/>
            <a:ext cx="720000" cy="72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372" y="148737"/>
            <a:ext cx="2324100" cy="218694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7706134" y="3270584"/>
            <a:ext cx="900000" cy="900000"/>
            <a:chOff x="3207552" y="1048252"/>
            <a:chExt cx="1440000" cy="1440000"/>
          </a:xfrm>
        </p:grpSpPr>
        <p:sp>
          <p:nvSpPr>
            <p:cNvPr id="24" name="Овал 23"/>
            <p:cNvSpPr/>
            <p:nvPr/>
          </p:nvSpPr>
          <p:spPr>
            <a:xfrm>
              <a:off x="3207552" y="1048252"/>
              <a:ext cx="1440000" cy="1440000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" name="Овал 24"/>
            <p:cNvSpPr/>
            <p:nvPr/>
          </p:nvSpPr>
          <p:spPr>
            <a:xfrm>
              <a:off x="3387552" y="1228252"/>
              <a:ext cx="1080000" cy="1080000"/>
            </a:xfrm>
            <a:prstGeom prst="ellipse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" name="Овал 25"/>
            <p:cNvSpPr/>
            <p:nvPr/>
          </p:nvSpPr>
          <p:spPr>
            <a:xfrm>
              <a:off x="3727552" y="1574319"/>
              <a:ext cx="400000" cy="387866"/>
            </a:xfrm>
            <a:prstGeom prst="ellips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258">
            <a:off x="8127851" y="3708825"/>
            <a:ext cx="306566" cy="263300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8045417" y="3270584"/>
            <a:ext cx="221433" cy="869261"/>
            <a:chOff x="3437378" y="1316459"/>
            <a:chExt cx="1045123" cy="319266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3959932" y="3140968"/>
              <a:ext cx="0" cy="1368151"/>
            </a:xfrm>
            <a:prstGeom prst="line">
              <a:avLst/>
            </a:prstGeom>
            <a:ln>
              <a:noFill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047687" y="1706150"/>
              <a:ext cx="1824506" cy="1045123"/>
            </a:xfrm>
            <a:prstGeom prst="rect">
              <a:avLst/>
            </a:prstGeom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5668">
            <a:off x="7916350" y="3687957"/>
            <a:ext cx="277114" cy="192866"/>
          </a:xfrm>
          <a:prstGeom prst="rect">
            <a:avLst/>
          </a:prstGeom>
        </p:spPr>
      </p:pic>
      <p:sp>
        <p:nvSpPr>
          <p:cNvPr id="21" name="Овал 20"/>
          <p:cNvSpPr/>
          <p:nvPr/>
        </p:nvSpPr>
        <p:spPr>
          <a:xfrm>
            <a:off x="8100168" y="3667320"/>
            <a:ext cx="111933" cy="112500"/>
          </a:xfrm>
          <a:prstGeom prst="ellipse">
            <a:avLst/>
          </a:prstGeom>
          <a:solidFill>
            <a:srgbClr val="FF99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706134" y="4340334"/>
            <a:ext cx="900000" cy="21602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1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6" y="238004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63" y="959789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71" y="1693259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Блок-схема: подготовка 30"/>
          <p:cNvSpPr/>
          <p:nvPr/>
        </p:nvSpPr>
        <p:spPr>
          <a:xfrm>
            <a:off x="1043608" y="4178346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Флюгер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Блок-схема: подготовка 32"/>
          <p:cNvSpPr/>
          <p:nvPr/>
        </p:nvSpPr>
        <p:spPr>
          <a:xfrm>
            <a:off x="1024211" y="3503448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А) Барометр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Стрелка вверх 33">
            <a:hlinkClick r:id="rId15" action="ppaction://hlinksldjump"/>
          </p:cNvPr>
          <p:cNvSpPr/>
          <p:nvPr/>
        </p:nvSpPr>
        <p:spPr>
          <a:xfrm>
            <a:off x="7765393" y="238003"/>
            <a:ext cx="1144402" cy="1004203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81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уақыт 10 секун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21" grpId="0" animBg="1"/>
      <p:bldP spid="27" grpId="0" animBg="1"/>
      <p:bldP spid="31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ручное управление 4"/>
          <p:cNvSpPr/>
          <p:nvPr/>
        </p:nvSpPr>
        <p:spPr>
          <a:xfrm>
            <a:off x="1015371" y="2195230"/>
            <a:ext cx="7231201" cy="106287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846"/>
              <a:gd name="connsiteY0" fmla="*/ 0 h 10267"/>
              <a:gd name="connsiteX1" fmla="*/ 10846 w 10846"/>
              <a:gd name="connsiteY1" fmla="*/ 267 h 10267"/>
              <a:gd name="connsiteX2" fmla="*/ 8846 w 10846"/>
              <a:gd name="connsiteY2" fmla="*/ 10267 h 10267"/>
              <a:gd name="connsiteX3" fmla="*/ 2846 w 10846"/>
              <a:gd name="connsiteY3" fmla="*/ 10267 h 10267"/>
              <a:gd name="connsiteX4" fmla="*/ 0 w 10846"/>
              <a:gd name="connsiteY4" fmla="*/ 0 h 10267"/>
              <a:gd name="connsiteX0" fmla="*/ 0 w 10877"/>
              <a:gd name="connsiteY0" fmla="*/ 0 h 10133"/>
              <a:gd name="connsiteX1" fmla="*/ 10877 w 10877"/>
              <a:gd name="connsiteY1" fmla="*/ 133 h 10133"/>
              <a:gd name="connsiteX2" fmla="*/ 8877 w 10877"/>
              <a:gd name="connsiteY2" fmla="*/ 10133 h 10133"/>
              <a:gd name="connsiteX3" fmla="*/ 2877 w 10877"/>
              <a:gd name="connsiteY3" fmla="*/ 10133 h 10133"/>
              <a:gd name="connsiteX4" fmla="*/ 0 w 10877"/>
              <a:gd name="connsiteY4" fmla="*/ 0 h 10133"/>
              <a:gd name="connsiteX0" fmla="*/ 0 w 10877"/>
              <a:gd name="connsiteY0" fmla="*/ 0 h 10133"/>
              <a:gd name="connsiteX1" fmla="*/ 10877 w 10877"/>
              <a:gd name="connsiteY1" fmla="*/ 133 h 10133"/>
              <a:gd name="connsiteX2" fmla="*/ 8877 w 10877"/>
              <a:gd name="connsiteY2" fmla="*/ 10133 h 10133"/>
              <a:gd name="connsiteX3" fmla="*/ 924 w 10877"/>
              <a:gd name="connsiteY3" fmla="*/ 8931 h 10133"/>
              <a:gd name="connsiteX4" fmla="*/ 0 w 10877"/>
              <a:gd name="connsiteY4" fmla="*/ 0 h 10133"/>
              <a:gd name="connsiteX0" fmla="*/ 0 w 11677"/>
              <a:gd name="connsiteY0" fmla="*/ 0 h 10133"/>
              <a:gd name="connsiteX1" fmla="*/ 11677 w 11677"/>
              <a:gd name="connsiteY1" fmla="*/ 801 h 10133"/>
              <a:gd name="connsiteX2" fmla="*/ 8877 w 11677"/>
              <a:gd name="connsiteY2" fmla="*/ 10133 h 10133"/>
              <a:gd name="connsiteX3" fmla="*/ 924 w 11677"/>
              <a:gd name="connsiteY3" fmla="*/ 8931 h 10133"/>
              <a:gd name="connsiteX4" fmla="*/ 0 w 11677"/>
              <a:gd name="connsiteY4" fmla="*/ 0 h 10133"/>
              <a:gd name="connsiteX0" fmla="*/ 0 w 11677"/>
              <a:gd name="connsiteY0" fmla="*/ 0 h 9866"/>
              <a:gd name="connsiteX1" fmla="*/ 11677 w 11677"/>
              <a:gd name="connsiteY1" fmla="*/ 801 h 9866"/>
              <a:gd name="connsiteX2" fmla="*/ 10138 w 11677"/>
              <a:gd name="connsiteY2" fmla="*/ 9866 h 9866"/>
              <a:gd name="connsiteX3" fmla="*/ 924 w 11677"/>
              <a:gd name="connsiteY3" fmla="*/ 8931 h 9866"/>
              <a:gd name="connsiteX4" fmla="*/ 0 w 11677"/>
              <a:gd name="connsiteY4" fmla="*/ 0 h 9866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791 w 10000"/>
              <a:gd name="connsiteY3" fmla="*/ 9052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844 w 10000"/>
              <a:gd name="connsiteY3" fmla="*/ 9187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976 w 10000"/>
              <a:gd name="connsiteY3" fmla="*/ 9052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812"/>
                </a:lnTo>
                <a:lnTo>
                  <a:pt x="8787" y="10000"/>
                </a:lnTo>
                <a:lnTo>
                  <a:pt x="976" y="9052"/>
                </a:lnTo>
                <a:cubicBezTo>
                  <a:pt x="712" y="6035"/>
                  <a:pt x="264" y="3017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11. Мадагаскар аралын Африкадан бөліп тұрған бұғаз?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подготовка 6"/>
          <p:cNvSpPr/>
          <p:nvPr/>
        </p:nvSpPr>
        <p:spPr>
          <a:xfrm>
            <a:off x="1043608" y="3474099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Мозамбик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Блок-схема: подготовка 7"/>
          <p:cNvSpPr/>
          <p:nvPr/>
        </p:nvSpPr>
        <p:spPr>
          <a:xfrm>
            <a:off x="4325410" y="3503448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Ә) Беринг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1" y="160422"/>
            <a:ext cx="720000" cy="720000"/>
          </a:xfrm>
          <a:prstGeom prst="rect">
            <a:avLst/>
          </a:prstGeom>
        </p:spPr>
      </p:pic>
      <p:pic>
        <p:nvPicPr>
          <p:cNvPr id="13" name="Рисунок 12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1" y="895677"/>
            <a:ext cx="720000" cy="720000"/>
          </a:xfrm>
          <a:prstGeom prst="rect">
            <a:avLst/>
          </a:prstGeom>
        </p:spPr>
      </p:pic>
      <p:pic>
        <p:nvPicPr>
          <p:cNvPr id="14" name="Рисунок 13"/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7" y="1615677"/>
            <a:ext cx="720000" cy="72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372" y="148737"/>
            <a:ext cx="2324100" cy="218694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7706134" y="3270584"/>
            <a:ext cx="900000" cy="900000"/>
            <a:chOff x="3207552" y="1048252"/>
            <a:chExt cx="1440000" cy="1440000"/>
          </a:xfrm>
        </p:grpSpPr>
        <p:sp>
          <p:nvSpPr>
            <p:cNvPr id="24" name="Овал 23"/>
            <p:cNvSpPr/>
            <p:nvPr/>
          </p:nvSpPr>
          <p:spPr>
            <a:xfrm>
              <a:off x="3207552" y="1048252"/>
              <a:ext cx="1440000" cy="1440000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" name="Овал 24"/>
            <p:cNvSpPr/>
            <p:nvPr/>
          </p:nvSpPr>
          <p:spPr>
            <a:xfrm>
              <a:off x="3387552" y="1228252"/>
              <a:ext cx="1080000" cy="1080000"/>
            </a:xfrm>
            <a:prstGeom prst="ellipse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" name="Овал 25"/>
            <p:cNvSpPr/>
            <p:nvPr/>
          </p:nvSpPr>
          <p:spPr>
            <a:xfrm>
              <a:off x="3727552" y="1574319"/>
              <a:ext cx="400000" cy="387866"/>
            </a:xfrm>
            <a:prstGeom prst="ellips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258">
            <a:off x="8127851" y="3708825"/>
            <a:ext cx="306566" cy="263300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8045417" y="3270584"/>
            <a:ext cx="221433" cy="869261"/>
            <a:chOff x="3437378" y="1316459"/>
            <a:chExt cx="1045123" cy="319266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3959932" y="3140968"/>
              <a:ext cx="0" cy="1368151"/>
            </a:xfrm>
            <a:prstGeom prst="line">
              <a:avLst/>
            </a:prstGeom>
            <a:ln>
              <a:noFill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047687" y="1706150"/>
              <a:ext cx="1824506" cy="1045123"/>
            </a:xfrm>
            <a:prstGeom prst="rect">
              <a:avLst/>
            </a:prstGeom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5668">
            <a:off x="7916350" y="3687957"/>
            <a:ext cx="277114" cy="192866"/>
          </a:xfrm>
          <a:prstGeom prst="rect">
            <a:avLst/>
          </a:prstGeom>
        </p:spPr>
      </p:pic>
      <p:sp>
        <p:nvSpPr>
          <p:cNvPr id="21" name="Овал 20"/>
          <p:cNvSpPr/>
          <p:nvPr/>
        </p:nvSpPr>
        <p:spPr>
          <a:xfrm>
            <a:off x="8100168" y="3667320"/>
            <a:ext cx="111933" cy="112500"/>
          </a:xfrm>
          <a:prstGeom prst="ellipse">
            <a:avLst/>
          </a:prstGeom>
          <a:solidFill>
            <a:srgbClr val="FF99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706134" y="4340334"/>
            <a:ext cx="900000" cy="21602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1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6" y="238004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63" y="959789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71" y="1693259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Блок-схема: подготовка 30"/>
          <p:cNvSpPr/>
          <p:nvPr/>
        </p:nvSpPr>
        <p:spPr>
          <a:xfrm>
            <a:off x="1043608" y="4178346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Дрейк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Блок-схема: подготовка 32"/>
          <p:cNvSpPr/>
          <p:nvPr/>
        </p:nvSpPr>
        <p:spPr>
          <a:xfrm>
            <a:off x="4296835" y="4178346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Аден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трелка вверх 1">
            <a:hlinkClick r:id="rId15" action="ppaction://hlinksldjump"/>
          </p:cNvPr>
          <p:cNvSpPr/>
          <p:nvPr/>
        </p:nvSpPr>
        <p:spPr>
          <a:xfrm>
            <a:off x="7765393" y="238003"/>
            <a:ext cx="1144402" cy="1004203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24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уақыт 10 секун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21" grpId="0" animBg="1"/>
      <p:bldP spid="27" grpId="0" animBg="1"/>
      <p:bldP spid="31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ручное управление 4"/>
          <p:cNvSpPr/>
          <p:nvPr/>
        </p:nvSpPr>
        <p:spPr>
          <a:xfrm>
            <a:off x="1059194" y="2195230"/>
            <a:ext cx="7231201" cy="106287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846"/>
              <a:gd name="connsiteY0" fmla="*/ 0 h 10267"/>
              <a:gd name="connsiteX1" fmla="*/ 10846 w 10846"/>
              <a:gd name="connsiteY1" fmla="*/ 267 h 10267"/>
              <a:gd name="connsiteX2" fmla="*/ 8846 w 10846"/>
              <a:gd name="connsiteY2" fmla="*/ 10267 h 10267"/>
              <a:gd name="connsiteX3" fmla="*/ 2846 w 10846"/>
              <a:gd name="connsiteY3" fmla="*/ 10267 h 10267"/>
              <a:gd name="connsiteX4" fmla="*/ 0 w 10846"/>
              <a:gd name="connsiteY4" fmla="*/ 0 h 10267"/>
              <a:gd name="connsiteX0" fmla="*/ 0 w 10877"/>
              <a:gd name="connsiteY0" fmla="*/ 0 h 10133"/>
              <a:gd name="connsiteX1" fmla="*/ 10877 w 10877"/>
              <a:gd name="connsiteY1" fmla="*/ 133 h 10133"/>
              <a:gd name="connsiteX2" fmla="*/ 8877 w 10877"/>
              <a:gd name="connsiteY2" fmla="*/ 10133 h 10133"/>
              <a:gd name="connsiteX3" fmla="*/ 2877 w 10877"/>
              <a:gd name="connsiteY3" fmla="*/ 10133 h 10133"/>
              <a:gd name="connsiteX4" fmla="*/ 0 w 10877"/>
              <a:gd name="connsiteY4" fmla="*/ 0 h 10133"/>
              <a:gd name="connsiteX0" fmla="*/ 0 w 10877"/>
              <a:gd name="connsiteY0" fmla="*/ 0 h 10133"/>
              <a:gd name="connsiteX1" fmla="*/ 10877 w 10877"/>
              <a:gd name="connsiteY1" fmla="*/ 133 h 10133"/>
              <a:gd name="connsiteX2" fmla="*/ 8877 w 10877"/>
              <a:gd name="connsiteY2" fmla="*/ 10133 h 10133"/>
              <a:gd name="connsiteX3" fmla="*/ 924 w 10877"/>
              <a:gd name="connsiteY3" fmla="*/ 8931 h 10133"/>
              <a:gd name="connsiteX4" fmla="*/ 0 w 10877"/>
              <a:gd name="connsiteY4" fmla="*/ 0 h 10133"/>
              <a:gd name="connsiteX0" fmla="*/ 0 w 11677"/>
              <a:gd name="connsiteY0" fmla="*/ 0 h 10133"/>
              <a:gd name="connsiteX1" fmla="*/ 11677 w 11677"/>
              <a:gd name="connsiteY1" fmla="*/ 801 h 10133"/>
              <a:gd name="connsiteX2" fmla="*/ 8877 w 11677"/>
              <a:gd name="connsiteY2" fmla="*/ 10133 h 10133"/>
              <a:gd name="connsiteX3" fmla="*/ 924 w 11677"/>
              <a:gd name="connsiteY3" fmla="*/ 8931 h 10133"/>
              <a:gd name="connsiteX4" fmla="*/ 0 w 11677"/>
              <a:gd name="connsiteY4" fmla="*/ 0 h 10133"/>
              <a:gd name="connsiteX0" fmla="*/ 0 w 11677"/>
              <a:gd name="connsiteY0" fmla="*/ 0 h 9866"/>
              <a:gd name="connsiteX1" fmla="*/ 11677 w 11677"/>
              <a:gd name="connsiteY1" fmla="*/ 801 h 9866"/>
              <a:gd name="connsiteX2" fmla="*/ 10138 w 11677"/>
              <a:gd name="connsiteY2" fmla="*/ 9866 h 9866"/>
              <a:gd name="connsiteX3" fmla="*/ 924 w 11677"/>
              <a:gd name="connsiteY3" fmla="*/ 8931 h 9866"/>
              <a:gd name="connsiteX4" fmla="*/ 0 w 11677"/>
              <a:gd name="connsiteY4" fmla="*/ 0 h 9866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791 w 10000"/>
              <a:gd name="connsiteY3" fmla="*/ 9052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844 w 10000"/>
              <a:gd name="connsiteY3" fmla="*/ 9187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976 w 10000"/>
              <a:gd name="connsiteY3" fmla="*/ 9052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812"/>
                </a:lnTo>
                <a:lnTo>
                  <a:pt x="8787" y="10000"/>
                </a:lnTo>
                <a:lnTo>
                  <a:pt x="976" y="9052"/>
                </a:lnTo>
                <a:cubicBezTo>
                  <a:pt x="712" y="6035"/>
                  <a:pt x="264" y="3017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12. Өзі аттас түбекте орналасқан </a:t>
            </a:r>
          </a:p>
          <a:p>
            <a:pPr algn="ctr"/>
            <a:r>
              <a:rPr lang="kk-KZ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ел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подготовка 6"/>
          <p:cNvSpPr/>
          <p:nvPr/>
        </p:nvSpPr>
        <p:spPr>
          <a:xfrm>
            <a:off x="4293834" y="4178346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Сомали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Блок-схема: подготовка 7"/>
          <p:cNvSpPr/>
          <p:nvPr/>
        </p:nvSpPr>
        <p:spPr>
          <a:xfrm>
            <a:off x="4359626" y="3443153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Ә) Эфиопия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1" y="160422"/>
            <a:ext cx="720000" cy="720000"/>
          </a:xfrm>
          <a:prstGeom prst="rect">
            <a:avLst/>
          </a:prstGeom>
        </p:spPr>
      </p:pic>
      <p:pic>
        <p:nvPicPr>
          <p:cNvPr id="13" name="Рисунок 12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1" y="895677"/>
            <a:ext cx="720000" cy="720000"/>
          </a:xfrm>
          <a:prstGeom prst="rect">
            <a:avLst/>
          </a:prstGeom>
        </p:spPr>
      </p:pic>
      <p:pic>
        <p:nvPicPr>
          <p:cNvPr id="14" name="Рисунок 13"/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7" y="1615677"/>
            <a:ext cx="720000" cy="72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372" y="148737"/>
            <a:ext cx="2324100" cy="218694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7706134" y="3270584"/>
            <a:ext cx="900000" cy="900000"/>
            <a:chOff x="3207552" y="1048252"/>
            <a:chExt cx="1440000" cy="1440000"/>
          </a:xfrm>
        </p:grpSpPr>
        <p:sp>
          <p:nvSpPr>
            <p:cNvPr id="24" name="Овал 23"/>
            <p:cNvSpPr/>
            <p:nvPr/>
          </p:nvSpPr>
          <p:spPr>
            <a:xfrm>
              <a:off x="3207552" y="1048252"/>
              <a:ext cx="1440000" cy="1440000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" name="Овал 24"/>
            <p:cNvSpPr/>
            <p:nvPr/>
          </p:nvSpPr>
          <p:spPr>
            <a:xfrm>
              <a:off x="3387552" y="1228252"/>
              <a:ext cx="1080000" cy="1080000"/>
            </a:xfrm>
            <a:prstGeom prst="ellipse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" name="Овал 25"/>
            <p:cNvSpPr/>
            <p:nvPr/>
          </p:nvSpPr>
          <p:spPr>
            <a:xfrm>
              <a:off x="3727552" y="1574319"/>
              <a:ext cx="400000" cy="387866"/>
            </a:xfrm>
            <a:prstGeom prst="ellips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258">
            <a:off x="8127851" y="3708825"/>
            <a:ext cx="306566" cy="263300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8045417" y="3270584"/>
            <a:ext cx="221433" cy="869261"/>
            <a:chOff x="3437378" y="1316459"/>
            <a:chExt cx="1045123" cy="319266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3959932" y="3140968"/>
              <a:ext cx="0" cy="1368151"/>
            </a:xfrm>
            <a:prstGeom prst="line">
              <a:avLst/>
            </a:prstGeom>
            <a:ln>
              <a:noFill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047687" y="1706150"/>
              <a:ext cx="1824506" cy="1045123"/>
            </a:xfrm>
            <a:prstGeom prst="rect">
              <a:avLst/>
            </a:prstGeom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5668">
            <a:off x="7916350" y="3687957"/>
            <a:ext cx="277114" cy="192866"/>
          </a:xfrm>
          <a:prstGeom prst="rect">
            <a:avLst/>
          </a:prstGeom>
        </p:spPr>
      </p:pic>
      <p:sp>
        <p:nvSpPr>
          <p:cNvPr id="21" name="Овал 20"/>
          <p:cNvSpPr/>
          <p:nvPr/>
        </p:nvSpPr>
        <p:spPr>
          <a:xfrm>
            <a:off x="8100168" y="3667320"/>
            <a:ext cx="111933" cy="112500"/>
          </a:xfrm>
          <a:prstGeom prst="ellipse">
            <a:avLst/>
          </a:prstGeom>
          <a:solidFill>
            <a:srgbClr val="FF99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706134" y="4340334"/>
            <a:ext cx="900000" cy="21602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1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6" y="238004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63" y="959789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71" y="1693259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Блок-схема: подготовка 30"/>
          <p:cNvSpPr/>
          <p:nvPr/>
        </p:nvSpPr>
        <p:spPr>
          <a:xfrm>
            <a:off x="556380" y="4168204"/>
            <a:ext cx="3295539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Мозамбик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Блок-схема: подготовка 32"/>
          <p:cNvSpPr/>
          <p:nvPr/>
        </p:nvSpPr>
        <p:spPr>
          <a:xfrm>
            <a:off x="367163" y="3428796"/>
            <a:ext cx="3340741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А) Батыс Сахара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Стрелка вверх 33">
            <a:hlinkClick r:id="rId15" action="ppaction://hlinksldjump"/>
          </p:cNvPr>
          <p:cNvSpPr/>
          <p:nvPr/>
        </p:nvSpPr>
        <p:spPr>
          <a:xfrm>
            <a:off x="7765393" y="238003"/>
            <a:ext cx="1144402" cy="1004203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71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dir="u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уақыт 10 секун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21" grpId="0" animBg="1"/>
      <p:bldP spid="27" grpId="0" animBg="1"/>
      <p:bldP spid="31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ручное управление 4"/>
          <p:cNvSpPr/>
          <p:nvPr/>
        </p:nvSpPr>
        <p:spPr>
          <a:xfrm>
            <a:off x="925300" y="2268265"/>
            <a:ext cx="7231201" cy="1016406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846"/>
              <a:gd name="connsiteY0" fmla="*/ 0 h 10267"/>
              <a:gd name="connsiteX1" fmla="*/ 10846 w 10846"/>
              <a:gd name="connsiteY1" fmla="*/ 267 h 10267"/>
              <a:gd name="connsiteX2" fmla="*/ 8846 w 10846"/>
              <a:gd name="connsiteY2" fmla="*/ 10267 h 10267"/>
              <a:gd name="connsiteX3" fmla="*/ 2846 w 10846"/>
              <a:gd name="connsiteY3" fmla="*/ 10267 h 10267"/>
              <a:gd name="connsiteX4" fmla="*/ 0 w 10846"/>
              <a:gd name="connsiteY4" fmla="*/ 0 h 10267"/>
              <a:gd name="connsiteX0" fmla="*/ 0 w 10877"/>
              <a:gd name="connsiteY0" fmla="*/ 0 h 10133"/>
              <a:gd name="connsiteX1" fmla="*/ 10877 w 10877"/>
              <a:gd name="connsiteY1" fmla="*/ 133 h 10133"/>
              <a:gd name="connsiteX2" fmla="*/ 8877 w 10877"/>
              <a:gd name="connsiteY2" fmla="*/ 10133 h 10133"/>
              <a:gd name="connsiteX3" fmla="*/ 2877 w 10877"/>
              <a:gd name="connsiteY3" fmla="*/ 10133 h 10133"/>
              <a:gd name="connsiteX4" fmla="*/ 0 w 10877"/>
              <a:gd name="connsiteY4" fmla="*/ 0 h 10133"/>
              <a:gd name="connsiteX0" fmla="*/ 0 w 10877"/>
              <a:gd name="connsiteY0" fmla="*/ 0 h 10133"/>
              <a:gd name="connsiteX1" fmla="*/ 10877 w 10877"/>
              <a:gd name="connsiteY1" fmla="*/ 133 h 10133"/>
              <a:gd name="connsiteX2" fmla="*/ 8877 w 10877"/>
              <a:gd name="connsiteY2" fmla="*/ 10133 h 10133"/>
              <a:gd name="connsiteX3" fmla="*/ 924 w 10877"/>
              <a:gd name="connsiteY3" fmla="*/ 8931 h 10133"/>
              <a:gd name="connsiteX4" fmla="*/ 0 w 10877"/>
              <a:gd name="connsiteY4" fmla="*/ 0 h 10133"/>
              <a:gd name="connsiteX0" fmla="*/ 0 w 11677"/>
              <a:gd name="connsiteY0" fmla="*/ 0 h 10133"/>
              <a:gd name="connsiteX1" fmla="*/ 11677 w 11677"/>
              <a:gd name="connsiteY1" fmla="*/ 801 h 10133"/>
              <a:gd name="connsiteX2" fmla="*/ 8877 w 11677"/>
              <a:gd name="connsiteY2" fmla="*/ 10133 h 10133"/>
              <a:gd name="connsiteX3" fmla="*/ 924 w 11677"/>
              <a:gd name="connsiteY3" fmla="*/ 8931 h 10133"/>
              <a:gd name="connsiteX4" fmla="*/ 0 w 11677"/>
              <a:gd name="connsiteY4" fmla="*/ 0 h 10133"/>
              <a:gd name="connsiteX0" fmla="*/ 0 w 11677"/>
              <a:gd name="connsiteY0" fmla="*/ 0 h 9866"/>
              <a:gd name="connsiteX1" fmla="*/ 11677 w 11677"/>
              <a:gd name="connsiteY1" fmla="*/ 801 h 9866"/>
              <a:gd name="connsiteX2" fmla="*/ 10138 w 11677"/>
              <a:gd name="connsiteY2" fmla="*/ 9866 h 9866"/>
              <a:gd name="connsiteX3" fmla="*/ 924 w 11677"/>
              <a:gd name="connsiteY3" fmla="*/ 8931 h 9866"/>
              <a:gd name="connsiteX4" fmla="*/ 0 w 11677"/>
              <a:gd name="connsiteY4" fmla="*/ 0 h 9866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791 w 10000"/>
              <a:gd name="connsiteY3" fmla="*/ 9052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844 w 10000"/>
              <a:gd name="connsiteY3" fmla="*/ 9187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976 w 10000"/>
              <a:gd name="connsiteY3" fmla="*/ 9052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812"/>
                </a:lnTo>
                <a:lnTo>
                  <a:pt x="8787" y="10000"/>
                </a:lnTo>
                <a:lnTo>
                  <a:pt x="976" y="9052"/>
                </a:lnTo>
                <a:cubicBezTo>
                  <a:pt x="712" y="6035"/>
                  <a:pt x="264" y="3017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13. Қазақстан жер шарының қанша пайызын алып жатыр?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подготовка 6"/>
          <p:cNvSpPr/>
          <p:nvPr/>
        </p:nvSpPr>
        <p:spPr>
          <a:xfrm>
            <a:off x="1038275" y="4188042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kk-KZ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Блок-схема: подготовка 7"/>
          <p:cNvSpPr/>
          <p:nvPr/>
        </p:nvSpPr>
        <p:spPr>
          <a:xfrm>
            <a:off x="4325410" y="3503448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Ә) 3 %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1" y="160422"/>
            <a:ext cx="720000" cy="720000"/>
          </a:xfrm>
          <a:prstGeom prst="rect">
            <a:avLst/>
          </a:prstGeom>
        </p:spPr>
      </p:pic>
      <p:pic>
        <p:nvPicPr>
          <p:cNvPr id="13" name="Рисунок 12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1" y="895677"/>
            <a:ext cx="720000" cy="720000"/>
          </a:xfrm>
          <a:prstGeom prst="rect">
            <a:avLst/>
          </a:prstGeom>
        </p:spPr>
      </p:pic>
      <p:pic>
        <p:nvPicPr>
          <p:cNvPr id="14" name="Рисунок 13"/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7" y="1615677"/>
            <a:ext cx="720000" cy="72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372" y="148737"/>
            <a:ext cx="2324100" cy="218694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7706134" y="3270584"/>
            <a:ext cx="900000" cy="900000"/>
            <a:chOff x="3207552" y="1048252"/>
            <a:chExt cx="1440000" cy="1440000"/>
          </a:xfrm>
        </p:grpSpPr>
        <p:sp>
          <p:nvSpPr>
            <p:cNvPr id="24" name="Овал 23"/>
            <p:cNvSpPr/>
            <p:nvPr/>
          </p:nvSpPr>
          <p:spPr>
            <a:xfrm>
              <a:off x="3207552" y="1048252"/>
              <a:ext cx="1440000" cy="1440000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" name="Овал 24"/>
            <p:cNvSpPr/>
            <p:nvPr/>
          </p:nvSpPr>
          <p:spPr>
            <a:xfrm>
              <a:off x="3387552" y="1228252"/>
              <a:ext cx="1080000" cy="1080000"/>
            </a:xfrm>
            <a:prstGeom prst="ellipse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" name="Овал 25"/>
            <p:cNvSpPr/>
            <p:nvPr/>
          </p:nvSpPr>
          <p:spPr>
            <a:xfrm>
              <a:off x="3727552" y="1574319"/>
              <a:ext cx="400000" cy="387866"/>
            </a:xfrm>
            <a:prstGeom prst="ellips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258">
            <a:off x="8127851" y="3708825"/>
            <a:ext cx="306566" cy="263300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8045417" y="3270584"/>
            <a:ext cx="221433" cy="869261"/>
            <a:chOff x="3437378" y="1316459"/>
            <a:chExt cx="1045123" cy="319266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3959932" y="3140968"/>
              <a:ext cx="0" cy="1368151"/>
            </a:xfrm>
            <a:prstGeom prst="line">
              <a:avLst/>
            </a:prstGeom>
            <a:ln>
              <a:noFill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047687" y="1706150"/>
              <a:ext cx="1824506" cy="1045123"/>
            </a:xfrm>
            <a:prstGeom prst="rect">
              <a:avLst/>
            </a:prstGeom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5668">
            <a:off x="7916350" y="3687957"/>
            <a:ext cx="277114" cy="192866"/>
          </a:xfrm>
          <a:prstGeom prst="rect">
            <a:avLst/>
          </a:prstGeom>
        </p:spPr>
      </p:pic>
      <p:sp>
        <p:nvSpPr>
          <p:cNvPr id="21" name="Овал 20"/>
          <p:cNvSpPr/>
          <p:nvPr/>
        </p:nvSpPr>
        <p:spPr>
          <a:xfrm>
            <a:off x="8100168" y="3667320"/>
            <a:ext cx="111933" cy="112500"/>
          </a:xfrm>
          <a:prstGeom prst="ellipse">
            <a:avLst/>
          </a:prstGeom>
          <a:solidFill>
            <a:srgbClr val="FF99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706134" y="4340334"/>
            <a:ext cx="900000" cy="21602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1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6" y="238004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63" y="959789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71" y="1693259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Блок-схема: подготовка 30"/>
          <p:cNvSpPr/>
          <p:nvPr/>
        </p:nvSpPr>
        <p:spPr>
          <a:xfrm>
            <a:off x="4325063" y="4194813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kk-KZ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4 %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Блок-схема: подготовка 32"/>
          <p:cNvSpPr/>
          <p:nvPr/>
        </p:nvSpPr>
        <p:spPr>
          <a:xfrm>
            <a:off x="1024211" y="3503448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А) 6 %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Стрелка вверх 33">
            <a:hlinkClick r:id="rId15" action="ppaction://hlinksldjump"/>
          </p:cNvPr>
          <p:cNvSpPr/>
          <p:nvPr/>
        </p:nvSpPr>
        <p:spPr>
          <a:xfrm>
            <a:off x="7765393" y="238003"/>
            <a:ext cx="1144402" cy="1004203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93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уақыт 10 секун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21" grpId="0" animBg="1"/>
      <p:bldP spid="27" grpId="0" animBg="1"/>
      <p:bldP spid="31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ручное управление 4"/>
          <p:cNvSpPr/>
          <p:nvPr/>
        </p:nvSpPr>
        <p:spPr>
          <a:xfrm>
            <a:off x="857452" y="2130413"/>
            <a:ext cx="7837657" cy="1167796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846"/>
              <a:gd name="connsiteY0" fmla="*/ 0 h 10267"/>
              <a:gd name="connsiteX1" fmla="*/ 10846 w 10846"/>
              <a:gd name="connsiteY1" fmla="*/ 267 h 10267"/>
              <a:gd name="connsiteX2" fmla="*/ 8846 w 10846"/>
              <a:gd name="connsiteY2" fmla="*/ 10267 h 10267"/>
              <a:gd name="connsiteX3" fmla="*/ 2846 w 10846"/>
              <a:gd name="connsiteY3" fmla="*/ 10267 h 10267"/>
              <a:gd name="connsiteX4" fmla="*/ 0 w 10846"/>
              <a:gd name="connsiteY4" fmla="*/ 0 h 10267"/>
              <a:gd name="connsiteX0" fmla="*/ 0 w 10877"/>
              <a:gd name="connsiteY0" fmla="*/ 0 h 10133"/>
              <a:gd name="connsiteX1" fmla="*/ 10877 w 10877"/>
              <a:gd name="connsiteY1" fmla="*/ 133 h 10133"/>
              <a:gd name="connsiteX2" fmla="*/ 8877 w 10877"/>
              <a:gd name="connsiteY2" fmla="*/ 10133 h 10133"/>
              <a:gd name="connsiteX3" fmla="*/ 2877 w 10877"/>
              <a:gd name="connsiteY3" fmla="*/ 10133 h 10133"/>
              <a:gd name="connsiteX4" fmla="*/ 0 w 10877"/>
              <a:gd name="connsiteY4" fmla="*/ 0 h 10133"/>
              <a:gd name="connsiteX0" fmla="*/ 0 w 10877"/>
              <a:gd name="connsiteY0" fmla="*/ 0 h 10133"/>
              <a:gd name="connsiteX1" fmla="*/ 10877 w 10877"/>
              <a:gd name="connsiteY1" fmla="*/ 133 h 10133"/>
              <a:gd name="connsiteX2" fmla="*/ 8877 w 10877"/>
              <a:gd name="connsiteY2" fmla="*/ 10133 h 10133"/>
              <a:gd name="connsiteX3" fmla="*/ 924 w 10877"/>
              <a:gd name="connsiteY3" fmla="*/ 8931 h 10133"/>
              <a:gd name="connsiteX4" fmla="*/ 0 w 10877"/>
              <a:gd name="connsiteY4" fmla="*/ 0 h 10133"/>
              <a:gd name="connsiteX0" fmla="*/ 0 w 11677"/>
              <a:gd name="connsiteY0" fmla="*/ 0 h 10133"/>
              <a:gd name="connsiteX1" fmla="*/ 11677 w 11677"/>
              <a:gd name="connsiteY1" fmla="*/ 801 h 10133"/>
              <a:gd name="connsiteX2" fmla="*/ 8877 w 11677"/>
              <a:gd name="connsiteY2" fmla="*/ 10133 h 10133"/>
              <a:gd name="connsiteX3" fmla="*/ 924 w 11677"/>
              <a:gd name="connsiteY3" fmla="*/ 8931 h 10133"/>
              <a:gd name="connsiteX4" fmla="*/ 0 w 11677"/>
              <a:gd name="connsiteY4" fmla="*/ 0 h 10133"/>
              <a:gd name="connsiteX0" fmla="*/ 0 w 11677"/>
              <a:gd name="connsiteY0" fmla="*/ 0 h 9866"/>
              <a:gd name="connsiteX1" fmla="*/ 11677 w 11677"/>
              <a:gd name="connsiteY1" fmla="*/ 801 h 9866"/>
              <a:gd name="connsiteX2" fmla="*/ 10138 w 11677"/>
              <a:gd name="connsiteY2" fmla="*/ 9866 h 9866"/>
              <a:gd name="connsiteX3" fmla="*/ 924 w 11677"/>
              <a:gd name="connsiteY3" fmla="*/ 8931 h 9866"/>
              <a:gd name="connsiteX4" fmla="*/ 0 w 11677"/>
              <a:gd name="connsiteY4" fmla="*/ 0 h 9866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791 w 10000"/>
              <a:gd name="connsiteY3" fmla="*/ 9052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844 w 10000"/>
              <a:gd name="connsiteY3" fmla="*/ 9187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976 w 10000"/>
              <a:gd name="connsiteY3" fmla="*/ 9052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812"/>
                </a:lnTo>
                <a:lnTo>
                  <a:pt x="8787" y="10000"/>
                </a:lnTo>
                <a:lnTo>
                  <a:pt x="976" y="9052"/>
                </a:lnTo>
                <a:cubicBezTo>
                  <a:pt x="712" y="6035"/>
                  <a:pt x="264" y="3017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14. Сәкен Сейфуллиннің «Ақсақ киік» поэмасында сипатталған   жер атауы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подготовка 6"/>
          <p:cNvSpPr/>
          <p:nvPr/>
        </p:nvSpPr>
        <p:spPr>
          <a:xfrm>
            <a:off x="4293834" y="3497340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Ә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Бетпақдала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Блок-схема: подготовка 7"/>
          <p:cNvSpPr/>
          <p:nvPr/>
        </p:nvSpPr>
        <p:spPr>
          <a:xfrm>
            <a:off x="1015852" y="4194813"/>
            <a:ext cx="3060000" cy="609184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Мойынқұм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1" y="160422"/>
            <a:ext cx="720000" cy="720000"/>
          </a:xfrm>
          <a:prstGeom prst="rect">
            <a:avLst/>
          </a:prstGeom>
        </p:spPr>
      </p:pic>
      <p:pic>
        <p:nvPicPr>
          <p:cNvPr id="13" name="Рисунок 12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1" y="895677"/>
            <a:ext cx="720000" cy="720000"/>
          </a:xfrm>
          <a:prstGeom prst="rect">
            <a:avLst/>
          </a:prstGeom>
        </p:spPr>
      </p:pic>
      <p:pic>
        <p:nvPicPr>
          <p:cNvPr id="14" name="Рисунок 13"/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7" y="1615677"/>
            <a:ext cx="720000" cy="72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372" y="148737"/>
            <a:ext cx="2324100" cy="218694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7706134" y="3270584"/>
            <a:ext cx="900000" cy="900000"/>
            <a:chOff x="3207552" y="1048252"/>
            <a:chExt cx="1440000" cy="1440000"/>
          </a:xfrm>
        </p:grpSpPr>
        <p:sp>
          <p:nvSpPr>
            <p:cNvPr id="24" name="Овал 23"/>
            <p:cNvSpPr/>
            <p:nvPr/>
          </p:nvSpPr>
          <p:spPr>
            <a:xfrm>
              <a:off x="3207552" y="1048252"/>
              <a:ext cx="1440000" cy="1440000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" name="Овал 24"/>
            <p:cNvSpPr/>
            <p:nvPr/>
          </p:nvSpPr>
          <p:spPr>
            <a:xfrm>
              <a:off x="3387552" y="1228252"/>
              <a:ext cx="1080000" cy="1080000"/>
            </a:xfrm>
            <a:prstGeom prst="ellipse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" name="Овал 25"/>
            <p:cNvSpPr/>
            <p:nvPr/>
          </p:nvSpPr>
          <p:spPr>
            <a:xfrm>
              <a:off x="3727552" y="1574319"/>
              <a:ext cx="400000" cy="387866"/>
            </a:xfrm>
            <a:prstGeom prst="ellips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258">
            <a:off x="8127851" y="3708825"/>
            <a:ext cx="306566" cy="263300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8045417" y="3270584"/>
            <a:ext cx="221433" cy="869261"/>
            <a:chOff x="3437378" y="1316459"/>
            <a:chExt cx="1045123" cy="319266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3959932" y="3140968"/>
              <a:ext cx="0" cy="1368151"/>
            </a:xfrm>
            <a:prstGeom prst="line">
              <a:avLst/>
            </a:prstGeom>
            <a:ln>
              <a:noFill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047687" y="1706150"/>
              <a:ext cx="1824506" cy="1045123"/>
            </a:xfrm>
            <a:prstGeom prst="rect">
              <a:avLst/>
            </a:prstGeom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5668">
            <a:off x="7916350" y="3687957"/>
            <a:ext cx="277114" cy="192866"/>
          </a:xfrm>
          <a:prstGeom prst="rect">
            <a:avLst/>
          </a:prstGeom>
        </p:spPr>
      </p:pic>
      <p:sp>
        <p:nvSpPr>
          <p:cNvPr id="21" name="Овал 20"/>
          <p:cNvSpPr/>
          <p:nvPr/>
        </p:nvSpPr>
        <p:spPr>
          <a:xfrm>
            <a:off x="8100168" y="3667320"/>
            <a:ext cx="111933" cy="112500"/>
          </a:xfrm>
          <a:prstGeom prst="ellipse">
            <a:avLst/>
          </a:prstGeom>
          <a:solidFill>
            <a:srgbClr val="FF99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706134" y="4340334"/>
            <a:ext cx="900000" cy="21602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1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6" y="238004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63" y="959789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6" y="1716299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Блок-схема: подготовка 30"/>
          <p:cNvSpPr/>
          <p:nvPr/>
        </p:nvSpPr>
        <p:spPr>
          <a:xfrm>
            <a:off x="4325063" y="4194812"/>
            <a:ext cx="3060000" cy="609185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В) Нарын құмы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Блок-схема: подготовка 32"/>
          <p:cNvSpPr/>
          <p:nvPr/>
        </p:nvSpPr>
        <p:spPr>
          <a:xfrm>
            <a:off x="1024211" y="3503448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А) Сарыарқа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Стрелка вверх 33">
            <a:hlinkClick r:id="rId15" action="ppaction://hlinksldjump"/>
          </p:cNvPr>
          <p:cNvSpPr/>
          <p:nvPr/>
        </p:nvSpPr>
        <p:spPr>
          <a:xfrm>
            <a:off x="7765393" y="238003"/>
            <a:ext cx="1144402" cy="1004203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03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doors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уақыт 10 секун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21" grpId="0" animBg="1"/>
      <p:bldP spid="27" grpId="0" animBg="1"/>
      <p:bldP spid="31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ручное управление 4"/>
          <p:cNvSpPr/>
          <p:nvPr/>
        </p:nvSpPr>
        <p:spPr>
          <a:xfrm>
            <a:off x="968631" y="2141377"/>
            <a:ext cx="7231201" cy="1167796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846"/>
              <a:gd name="connsiteY0" fmla="*/ 0 h 10267"/>
              <a:gd name="connsiteX1" fmla="*/ 10846 w 10846"/>
              <a:gd name="connsiteY1" fmla="*/ 267 h 10267"/>
              <a:gd name="connsiteX2" fmla="*/ 8846 w 10846"/>
              <a:gd name="connsiteY2" fmla="*/ 10267 h 10267"/>
              <a:gd name="connsiteX3" fmla="*/ 2846 w 10846"/>
              <a:gd name="connsiteY3" fmla="*/ 10267 h 10267"/>
              <a:gd name="connsiteX4" fmla="*/ 0 w 10846"/>
              <a:gd name="connsiteY4" fmla="*/ 0 h 10267"/>
              <a:gd name="connsiteX0" fmla="*/ 0 w 10877"/>
              <a:gd name="connsiteY0" fmla="*/ 0 h 10133"/>
              <a:gd name="connsiteX1" fmla="*/ 10877 w 10877"/>
              <a:gd name="connsiteY1" fmla="*/ 133 h 10133"/>
              <a:gd name="connsiteX2" fmla="*/ 8877 w 10877"/>
              <a:gd name="connsiteY2" fmla="*/ 10133 h 10133"/>
              <a:gd name="connsiteX3" fmla="*/ 2877 w 10877"/>
              <a:gd name="connsiteY3" fmla="*/ 10133 h 10133"/>
              <a:gd name="connsiteX4" fmla="*/ 0 w 10877"/>
              <a:gd name="connsiteY4" fmla="*/ 0 h 10133"/>
              <a:gd name="connsiteX0" fmla="*/ 0 w 10877"/>
              <a:gd name="connsiteY0" fmla="*/ 0 h 10133"/>
              <a:gd name="connsiteX1" fmla="*/ 10877 w 10877"/>
              <a:gd name="connsiteY1" fmla="*/ 133 h 10133"/>
              <a:gd name="connsiteX2" fmla="*/ 8877 w 10877"/>
              <a:gd name="connsiteY2" fmla="*/ 10133 h 10133"/>
              <a:gd name="connsiteX3" fmla="*/ 924 w 10877"/>
              <a:gd name="connsiteY3" fmla="*/ 8931 h 10133"/>
              <a:gd name="connsiteX4" fmla="*/ 0 w 10877"/>
              <a:gd name="connsiteY4" fmla="*/ 0 h 10133"/>
              <a:gd name="connsiteX0" fmla="*/ 0 w 11677"/>
              <a:gd name="connsiteY0" fmla="*/ 0 h 10133"/>
              <a:gd name="connsiteX1" fmla="*/ 11677 w 11677"/>
              <a:gd name="connsiteY1" fmla="*/ 801 h 10133"/>
              <a:gd name="connsiteX2" fmla="*/ 8877 w 11677"/>
              <a:gd name="connsiteY2" fmla="*/ 10133 h 10133"/>
              <a:gd name="connsiteX3" fmla="*/ 924 w 11677"/>
              <a:gd name="connsiteY3" fmla="*/ 8931 h 10133"/>
              <a:gd name="connsiteX4" fmla="*/ 0 w 11677"/>
              <a:gd name="connsiteY4" fmla="*/ 0 h 10133"/>
              <a:gd name="connsiteX0" fmla="*/ 0 w 11677"/>
              <a:gd name="connsiteY0" fmla="*/ 0 h 9866"/>
              <a:gd name="connsiteX1" fmla="*/ 11677 w 11677"/>
              <a:gd name="connsiteY1" fmla="*/ 801 h 9866"/>
              <a:gd name="connsiteX2" fmla="*/ 10138 w 11677"/>
              <a:gd name="connsiteY2" fmla="*/ 9866 h 9866"/>
              <a:gd name="connsiteX3" fmla="*/ 924 w 11677"/>
              <a:gd name="connsiteY3" fmla="*/ 8931 h 9866"/>
              <a:gd name="connsiteX4" fmla="*/ 0 w 11677"/>
              <a:gd name="connsiteY4" fmla="*/ 0 h 9866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791 w 10000"/>
              <a:gd name="connsiteY3" fmla="*/ 9052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844 w 10000"/>
              <a:gd name="connsiteY3" fmla="*/ 9187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976 w 10000"/>
              <a:gd name="connsiteY3" fmla="*/ 9052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812"/>
                </a:lnTo>
                <a:lnTo>
                  <a:pt x="8787" y="10000"/>
                </a:lnTo>
                <a:lnTo>
                  <a:pt x="976" y="9052"/>
                </a:lnTo>
                <a:cubicBezTo>
                  <a:pt x="712" y="6035"/>
                  <a:pt x="264" y="3017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15. Әлемдегі ең биік сарқырама қай елде орналасқан?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подготовка 6"/>
          <p:cNvSpPr/>
          <p:nvPr/>
        </p:nvSpPr>
        <p:spPr>
          <a:xfrm>
            <a:off x="1043608" y="3474099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Венесуела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Блок-схема: подготовка 7"/>
          <p:cNvSpPr/>
          <p:nvPr/>
        </p:nvSpPr>
        <p:spPr>
          <a:xfrm>
            <a:off x="4325410" y="3503448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Ә) Колумбия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1" y="160422"/>
            <a:ext cx="720000" cy="720000"/>
          </a:xfrm>
          <a:prstGeom prst="rect">
            <a:avLst/>
          </a:prstGeom>
        </p:spPr>
      </p:pic>
      <p:pic>
        <p:nvPicPr>
          <p:cNvPr id="13" name="Рисунок 12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1" y="895677"/>
            <a:ext cx="720000" cy="720000"/>
          </a:xfrm>
          <a:prstGeom prst="rect">
            <a:avLst/>
          </a:prstGeom>
        </p:spPr>
      </p:pic>
      <p:pic>
        <p:nvPicPr>
          <p:cNvPr id="14" name="Рисунок 13"/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7" y="1615677"/>
            <a:ext cx="720000" cy="72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372" y="148737"/>
            <a:ext cx="2324100" cy="218694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7706134" y="3270584"/>
            <a:ext cx="900000" cy="900000"/>
            <a:chOff x="3207552" y="1048252"/>
            <a:chExt cx="1440000" cy="1440000"/>
          </a:xfrm>
        </p:grpSpPr>
        <p:sp>
          <p:nvSpPr>
            <p:cNvPr id="24" name="Овал 23"/>
            <p:cNvSpPr/>
            <p:nvPr/>
          </p:nvSpPr>
          <p:spPr>
            <a:xfrm>
              <a:off x="3207552" y="1048252"/>
              <a:ext cx="1440000" cy="1440000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" name="Овал 24"/>
            <p:cNvSpPr/>
            <p:nvPr/>
          </p:nvSpPr>
          <p:spPr>
            <a:xfrm>
              <a:off x="3387552" y="1228252"/>
              <a:ext cx="1080000" cy="1080000"/>
            </a:xfrm>
            <a:prstGeom prst="ellipse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" name="Овал 25"/>
            <p:cNvSpPr/>
            <p:nvPr/>
          </p:nvSpPr>
          <p:spPr>
            <a:xfrm>
              <a:off x="3727552" y="1574319"/>
              <a:ext cx="400000" cy="387866"/>
            </a:xfrm>
            <a:prstGeom prst="ellips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258">
            <a:off x="8127851" y="3708825"/>
            <a:ext cx="306566" cy="263300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8045417" y="3270584"/>
            <a:ext cx="221433" cy="869261"/>
            <a:chOff x="3437378" y="1316459"/>
            <a:chExt cx="1045123" cy="319266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3959932" y="3140968"/>
              <a:ext cx="0" cy="1368151"/>
            </a:xfrm>
            <a:prstGeom prst="line">
              <a:avLst/>
            </a:prstGeom>
            <a:ln>
              <a:noFill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047687" y="1706150"/>
              <a:ext cx="1824506" cy="1045123"/>
            </a:xfrm>
            <a:prstGeom prst="rect">
              <a:avLst/>
            </a:prstGeom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5668">
            <a:off x="7916350" y="3687957"/>
            <a:ext cx="277114" cy="192866"/>
          </a:xfrm>
          <a:prstGeom prst="rect">
            <a:avLst/>
          </a:prstGeom>
        </p:spPr>
      </p:pic>
      <p:sp>
        <p:nvSpPr>
          <p:cNvPr id="21" name="Овал 20"/>
          <p:cNvSpPr/>
          <p:nvPr/>
        </p:nvSpPr>
        <p:spPr>
          <a:xfrm>
            <a:off x="8100168" y="3667320"/>
            <a:ext cx="111933" cy="112500"/>
          </a:xfrm>
          <a:prstGeom prst="ellipse">
            <a:avLst/>
          </a:prstGeom>
          <a:solidFill>
            <a:srgbClr val="FF99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706134" y="4340334"/>
            <a:ext cx="900000" cy="21602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1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6" y="238004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63" y="959789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71" y="1693259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Блок-схема: подготовка 30"/>
          <p:cNvSpPr/>
          <p:nvPr/>
        </p:nvSpPr>
        <p:spPr>
          <a:xfrm>
            <a:off x="1043608" y="4178346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Канада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Блок-схема: подготовка 32"/>
          <p:cNvSpPr/>
          <p:nvPr/>
        </p:nvSpPr>
        <p:spPr>
          <a:xfrm>
            <a:off x="4296835" y="4178346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Конго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Стрелка вверх 33">
            <a:hlinkClick r:id="rId15" action="ppaction://hlinksldjump"/>
          </p:cNvPr>
          <p:cNvSpPr/>
          <p:nvPr/>
        </p:nvSpPr>
        <p:spPr>
          <a:xfrm>
            <a:off x="7765393" y="238003"/>
            <a:ext cx="1144402" cy="1004203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47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уақыт 10 секун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21" grpId="0" animBg="1"/>
      <p:bldP spid="27" grpId="0" animBg="1"/>
      <p:bldP spid="31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ручное управление 4"/>
          <p:cNvSpPr/>
          <p:nvPr/>
        </p:nvSpPr>
        <p:spPr>
          <a:xfrm>
            <a:off x="975821" y="2226800"/>
            <a:ext cx="7231201" cy="106287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846"/>
              <a:gd name="connsiteY0" fmla="*/ 0 h 10267"/>
              <a:gd name="connsiteX1" fmla="*/ 10846 w 10846"/>
              <a:gd name="connsiteY1" fmla="*/ 267 h 10267"/>
              <a:gd name="connsiteX2" fmla="*/ 8846 w 10846"/>
              <a:gd name="connsiteY2" fmla="*/ 10267 h 10267"/>
              <a:gd name="connsiteX3" fmla="*/ 2846 w 10846"/>
              <a:gd name="connsiteY3" fmla="*/ 10267 h 10267"/>
              <a:gd name="connsiteX4" fmla="*/ 0 w 10846"/>
              <a:gd name="connsiteY4" fmla="*/ 0 h 10267"/>
              <a:gd name="connsiteX0" fmla="*/ 0 w 10877"/>
              <a:gd name="connsiteY0" fmla="*/ 0 h 10133"/>
              <a:gd name="connsiteX1" fmla="*/ 10877 w 10877"/>
              <a:gd name="connsiteY1" fmla="*/ 133 h 10133"/>
              <a:gd name="connsiteX2" fmla="*/ 8877 w 10877"/>
              <a:gd name="connsiteY2" fmla="*/ 10133 h 10133"/>
              <a:gd name="connsiteX3" fmla="*/ 2877 w 10877"/>
              <a:gd name="connsiteY3" fmla="*/ 10133 h 10133"/>
              <a:gd name="connsiteX4" fmla="*/ 0 w 10877"/>
              <a:gd name="connsiteY4" fmla="*/ 0 h 10133"/>
              <a:gd name="connsiteX0" fmla="*/ 0 w 10877"/>
              <a:gd name="connsiteY0" fmla="*/ 0 h 10133"/>
              <a:gd name="connsiteX1" fmla="*/ 10877 w 10877"/>
              <a:gd name="connsiteY1" fmla="*/ 133 h 10133"/>
              <a:gd name="connsiteX2" fmla="*/ 8877 w 10877"/>
              <a:gd name="connsiteY2" fmla="*/ 10133 h 10133"/>
              <a:gd name="connsiteX3" fmla="*/ 924 w 10877"/>
              <a:gd name="connsiteY3" fmla="*/ 8931 h 10133"/>
              <a:gd name="connsiteX4" fmla="*/ 0 w 10877"/>
              <a:gd name="connsiteY4" fmla="*/ 0 h 10133"/>
              <a:gd name="connsiteX0" fmla="*/ 0 w 11677"/>
              <a:gd name="connsiteY0" fmla="*/ 0 h 10133"/>
              <a:gd name="connsiteX1" fmla="*/ 11677 w 11677"/>
              <a:gd name="connsiteY1" fmla="*/ 801 h 10133"/>
              <a:gd name="connsiteX2" fmla="*/ 8877 w 11677"/>
              <a:gd name="connsiteY2" fmla="*/ 10133 h 10133"/>
              <a:gd name="connsiteX3" fmla="*/ 924 w 11677"/>
              <a:gd name="connsiteY3" fmla="*/ 8931 h 10133"/>
              <a:gd name="connsiteX4" fmla="*/ 0 w 11677"/>
              <a:gd name="connsiteY4" fmla="*/ 0 h 10133"/>
              <a:gd name="connsiteX0" fmla="*/ 0 w 11677"/>
              <a:gd name="connsiteY0" fmla="*/ 0 h 9866"/>
              <a:gd name="connsiteX1" fmla="*/ 11677 w 11677"/>
              <a:gd name="connsiteY1" fmla="*/ 801 h 9866"/>
              <a:gd name="connsiteX2" fmla="*/ 10138 w 11677"/>
              <a:gd name="connsiteY2" fmla="*/ 9866 h 9866"/>
              <a:gd name="connsiteX3" fmla="*/ 924 w 11677"/>
              <a:gd name="connsiteY3" fmla="*/ 8931 h 9866"/>
              <a:gd name="connsiteX4" fmla="*/ 0 w 11677"/>
              <a:gd name="connsiteY4" fmla="*/ 0 h 9866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791 w 10000"/>
              <a:gd name="connsiteY3" fmla="*/ 9052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844 w 10000"/>
              <a:gd name="connsiteY3" fmla="*/ 9187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976 w 10000"/>
              <a:gd name="connsiteY3" fmla="*/ 9052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812"/>
                </a:lnTo>
                <a:lnTo>
                  <a:pt x="8787" y="10000"/>
                </a:lnTo>
                <a:lnTo>
                  <a:pt x="976" y="9052"/>
                </a:lnTo>
                <a:cubicBezTo>
                  <a:pt x="712" y="6035"/>
                  <a:pt x="264" y="3017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16. Белгілі бір зат пен солтүстік бағыт арасындағы бұрыш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подготовка 6"/>
          <p:cNvSpPr/>
          <p:nvPr/>
        </p:nvSpPr>
        <p:spPr>
          <a:xfrm>
            <a:off x="4325410" y="4274267"/>
            <a:ext cx="3060000" cy="625652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Азимут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Блок-схема: подготовка 7"/>
          <p:cNvSpPr/>
          <p:nvPr/>
        </p:nvSpPr>
        <p:spPr>
          <a:xfrm>
            <a:off x="4325410" y="3503448"/>
            <a:ext cx="3060000" cy="625652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Ә) Магнитті бұрыш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1" y="160422"/>
            <a:ext cx="720000" cy="720000"/>
          </a:xfrm>
          <a:prstGeom prst="rect">
            <a:avLst/>
          </a:prstGeom>
        </p:spPr>
      </p:pic>
      <p:pic>
        <p:nvPicPr>
          <p:cNvPr id="13" name="Рисунок 12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1" y="895677"/>
            <a:ext cx="720000" cy="720000"/>
          </a:xfrm>
          <a:prstGeom prst="rect">
            <a:avLst/>
          </a:prstGeom>
        </p:spPr>
      </p:pic>
      <p:pic>
        <p:nvPicPr>
          <p:cNvPr id="14" name="Рисунок 13"/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7" y="1615677"/>
            <a:ext cx="720000" cy="72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372" y="148737"/>
            <a:ext cx="2324100" cy="218694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7706134" y="3270584"/>
            <a:ext cx="900000" cy="900000"/>
            <a:chOff x="3207552" y="1048252"/>
            <a:chExt cx="1440000" cy="1440000"/>
          </a:xfrm>
        </p:grpSpPr>
        <p:sp>
          <p:nvSpPr>
            <p:cNvPr id="24" name="Овал 23"/>
            <p:cNvSpPr/>
            <p:nvPr/>
          </p:nvSpPr>
          <p:spPr>
            <a:xfrm>
              <a:off x="3207552" y="1048252"/>
              <a:ext cx="1440000" cy="1440000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" name="Овал 24"/>
            <p:cNvSpPr/>
            <p:nvPr/>
          </p:nvSpPr>
          <p:spPr>
            <a:xfrm>
              <a:off x="3387552" y="1228252"/>
              <a:ext cx="1080000" cy="1080000"/>
            </a:xfrm>
            <a:prstGeom prst="ellipse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" name="Овал 25"/>
            <p:cNvSpPr/>
            <p:nvPr/>
          </p:nvSpPr>
          <p:spPr>
            <a:xfrm>
              <a:off x="3727552" y="1574319"/>
              <a:ext cx="400000" cy="387866"/>
            </a:xfrm>
            <a:prstGeom prst="ellips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258">
            <a:off x="8127851" y="3708825"/>
            <a:ext cx="306566" cy="263300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8045417" y="3270584"/>
            <a:ext cx="221433" cy="869261"/>
            <a:chOff x="3437378" y="1316459"/>
            <a:chExt cx="1045123" cy="319266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3959932" y="3140968"/>
              <a:ext cx="0" cy="1368151"/>
            </a:xfrm>
            <a:prstGeom prst="line">
              <a:avLst/>
            </a:prstGeom>
            <a:ln>
              <a:noFill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047687" y="1706150"/>
              <a:ext cx="1824506" cy="1045123"/>
            </a:xfrm>
            <a:prstGeom prst="rect">
              <a:avLst/>
            </a:prstGeom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5668">
            <a:off x="7916350" y="3687957"/>
            <a:ext cx="277114" cy="192866"/>
          </a:xfrm>
          <a:prstGeom prst="rect">
            <a:avLst/>
          </a:prstGeom>
        </p:spPr>
      </p:pic>
      <p:sp>
        <p:nvSpPr>
          <p:cNvPr id="21" name="Овал 20"/>
          <p:cNvSpPr/>
          <p:nvPr/>
        </p:nvSpPr>
        <p:spPr>
          <a:xfrm>
            <a:off x="8100168" y="3667320"/>
            <a:ext cx="111933" cy="112500"/>
          </a:xfrm>
          <a:prstGeom prst="ellipse">
            <a:avLst/>
          </a:prstGeom>
          <a:solidFill>
            <a:srgbClr val="FF99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706134" y="4340334"/>
            <a:ext cx="900000" cy="21602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1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6" y="238004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63" y="959789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71" y="1693259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Блок-схема: подготовка 30"/>
          <p:cNvSpPr/>
          <p:nvPr/>
        </p:nvSpPr>
        <p:spPr>
          <a:xfrm>
            <a:off x="1057684" y="4274267"/>
            <a:ext cx="3060000" cy="625652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Бойлық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Блок-схема: подготовка 32"/>
          <p:cNvSpPr/>
          <p:nvPr/>
        </p:nvSpPr>
        <p:spPr>
          <a:xfrm>
            <a:off x="1024211" y="3503448"/>
            <a:ext cx="3060000" cy="625652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А) Көкжиек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Стрелка вверх 33">
            <a:hlinkClick r:id="rId15" action="ppaction://hlinksldjump"/>
          </p:cNvPr>
          <p:cNvSpPr/>
          <p:nvPr/>
        </p:nvSpPr>
        <p:spPr>
          <a:xfrm>
            <a:off x="7765393" y="238003"/>
            <a:ext cx="1144402" cy="1004203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уақыт 10 секун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21" grpId="0" animBg="1"/>
      <p:bldP spid="27" grpId="0" animBg="1"/>
      <p:bldP spid="31" grpId="0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ручное управление 4"/>
          <p:cNvSpPr/>
          <p:nvPr/>
        </p:nvSpPr>
        <p:spPr>
          <a:xfrm>
            <a:off x="709463" y="2335677"/>
            <a:ext cx="7231201" cy="97182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846"/>
              <a:gd name="connsiteY0" fmla="*/ 0 h 10267"/>
              <a:gd name="connsiteX1" fmla="*/ 10846 w 10846"/>
              <a:gd name="connsiteY1" fmla="*/ 267 h 10267"/>
              <a:gd name="connsiteX2" fmla="*/ 8846 w 10846"/>
              <a:gd name="connsiteY2" fmla="*/ 10267 h 10267"/>
              <a:gd name="connsiteX3" fmla="*/ 2846 w 10846"/>
              <a:gd name="connsiteY3" fmla="*/ 10267 h 10267"/>
              <a:gd name="connsiteX4" fmla="*/ 0 w 10846"/>
              <a:gd name="connsiteY4" fmla="*/ 0 h 10267"/>
              <a:gd name="connsiteX0" fmla="*/ 0 w 10877"/>
              <a:gd name="connsiteY0" fmla="*/ 0 h 10133"/>
              <a:gd name="connsiteX1" fmla="*/ 10877 w 10877"/>
              <a:gd name="connsiteY1" fmla="*/ 133 h 10133"/>
              <a:gd name="connsiteX2" fmla="*/ 8877 w 10877"/>
              <a:gd name="connsiteY2" fmla="*/ 10133 h 10133"/>
              <a:gd name="connsiteX3" fmla="*/ 2877 w 10877"/>
              <a:gd name="connsiteY3" fmla="*/ 10133 h 10133"/>
              <a:gd name="connsiteX4" fmla="*/ 0 w 10877"/>
              <a:gd name="connsiteY4" fmla="*/ 0 h 10133"/>
              <a:gd name="connsiteX0" fmla="*/ 0 w 10877"/>
              <a:gd name="connsiteY0" fmla="*/ 0 h 10133"/>
              <a:gd name="connsiteX1" fmla="*/ 10877 w 10877"/>
              <a:gd name="connsiteY1" fmla="*/ 133 h 10133"/>
              <a:gd name="connsiteX2" fmla="*/ 8877 w 10877"/>
              <a:gd name="connsiteY2" fmla="*/ 10133 h 10133"/>
              <a:gd name="connsiteX3" fmla="*/ 924 w 10877"/>
              <a:gd name="connsiteY3" fmla="*/ 8931 h 10133"/>
              <a:gd name="connsiteX4" fmla="*/ 0 w 10877"/>
              <a:gd name="connsiteY4" fmla="*/ 0 h 10133"/>
              <a:gd name="connsiteX0" fmla="*/ 0 w 11677"/>
              <a:gd name="connsiteY0" fmla="*/ 0 h 10133"/>
              <a:gd name="connsiteX1" fmla="*/ 11677 w 11677"/>
              <a:gd name="connsiteY1" fmla="*/ 801 h 10133"/>
              <a:gd name="connsiteX2" fmla="*/ 8877 w 11677"/>
              <a:gd name="connsiteY2" fmla="*/ 10133 h 10133"/>
              <a:gd name="connsiteX3" fmla="*/ 924 w 11677"/>
              <a:gd name="connsiteY3" fmla="*/ 8931 h 10133"/>
              <a:gd name="connsiteX4" fmla="*/ 0 w 11677"/>
              <a:gd name="connsiteY4" fmla="*/ 0 h 10133"/>
              <a:gd name="connsiteX0" fmla="*/ 0 w 11677"/>
              <a:gd name="connsiteY0" fmla="*/ 0 h 9866"/>
              <a:gd name="connsiteX1" fmla="*/ 11677 w 11677"/>
              <a:gd name="connsiteY1" fmla="*/ 801 h 9866"/>
              <a:gd name="connsiteX2" fmla="*/ 10138 w 11677"/>
              <a:gd name="connsiteY2" fmla="*/ 9866 h 9866"/>
              <a:gd name="connsiteX3" fmla="*/ 924 w 11677"/>
              <a:gd name="connsiteY3" fmla="*/ 8931 h 9866"/>
              <a:gd name="connsiteX4" fmla="*/ 0 w 11677"/>
              <a:gd name="connsiteY4" fmla="*/ 0 h 9866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791 w 10000"/>
              <a:gd name="connsiteY3" fmla="*/ 9052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844 w 10000"/>
              <a:gd name="connsiteY3" fmla="*/ 9187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976 w 10000"/>
              <a:gd name="connsiteY3" fmla="*/ 9052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812"/>
                </a:lnTo>
                <a:lnTo>
                  <a:pt x="8787" y="10000"/>
                </a:lnTo>
                <a:lnTo>
                  <a:pt x="976" y="9052"/>
                </a:lnTo>
                <a:cubicBezTo>
                  <a:pt x="712" y="6035"/>
                  <a:pt x="264" y="3017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17. Түлкінің төлі қалай аталады?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подготовка 6"/>
          <p:cNvSpPr/>
          <p:nvPr/>
        </p:nvSpPr>
        <p:spPr>
          <a:xfrm>
            <a:off x="1038275" y="4188042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Жаутаң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Блок-схема: подготовка 7"/>
          <p:cNvSpPr/>
          <p:nvPr/>
        </p:nvSpPr>
        <p:spPr>
          <a:xfrm>
            <a:off x="4325410" y="3503448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Ә) Алан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1" y="160422"/>
            <a:ext cx="720000" cy="720000"/>
          </a:xfrm>
          <a:prstGeom prst="rect">
            <a:avLst/>
          </a:prstGeom>
        </p:spPr>
      </p:pic>
      <p:pic>
        <p:nvPicPr>
          <p:cNvPr id="13" name="Рисунок 12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1" y="895677"/>
            <a:ext cx="720000" cy="720000"/>
          </a:xfrm>
          <a:prstGeom prst="rect">
            <a:avLst/>
          </a:prstGeom>
        </p:spPr>
      </p:pic>
      <p:pic>
        <p:nvPicPr>
          <p:cNvPr id="14" name="Рисунок 13"/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7" y="1615677"/>
            <a:ext cx="720000" cy="72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372" y="148737"/>
            <a:ext cx="2324100" cy="218694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7706134" y="3270584"/>
            <a:ext cx="900000" cy="900000"/>
            <a:chOff x="3207552" y="1048252"/>
            <a:chExt cx="1440000" cy="1440000"/>
          </a:xfrm>
        </p:grpSpPr>
        <p:sp>
          <p:nvSpPr>
            <p:cNvPr id="24" name="Овал 23"/>
            <p:cNvSpPr/>
            <p:nvPr/>
          </p:nvSpPr>
          <p:spPr>
            <a:xfrm>
              <a:off x="3207552" y="1048252"/>
              <a:ext cx="1440000" cy="1440000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" name="Овал 24"/>
            <p:cNvSpPr/>
            <p:nvPr/>
          </p:nvSpPr>
          <p:spPr>
            <a:xfrm>
              <a:off x="3387552" y="1228252"/>
              <a:ext cx="1080000" cy="1080000"/>
            </a:xfrm>
            <a:prstGeom prst="ellipse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" name="Овал 25"/>
            <p:cNvSpPr/>
            <p:nvPr/>
          </p:nvSpPr>
          <p:spPr>
            <a:xfrm>
              <a:off x="3727552" y="1574319"/>
              <a:ext cx="400000" cy="387866"/>
            </a:xfrm>
            <a:prstGeom prst="ellips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258">
            <a:off x="8127851" y="3708825"/>
            <a:ext cx="306566" cy="263300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8045417" y="3270584"/>
            <a:ext cx="221433" cy="869261"/>
            <a:chOff x="3437378" y="1316459"/>
            <a:chExt cx="1045123" cy="319266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3959932" y="3140968"/>
              <a:ext cx="0" cy="1368151"/>
            </a:xfrm>
            <a:prstGeom prst="line">
              <a:avLst/>
            </a:prstGeom>
            <a:ln>
              <a:noFill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047687" y="1706150"/>
              <a:ext cx="1824506" cy="1045123"/>
            </a:xfrm>
            <a:prstGeom prst="rect">
              <a:avLst/>
            </a:prstGeom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5668">
            <a:off x="7916350" y="3687957"/>
            <a:ext cx="277114" cy="192866"/>
          </a:xfrm>
          <a:prstGeom prst="rect">
            <a:avLst/>
          </a:prstGeom>
        </p:spPr>
      </p:pic>
      <p:sp>
        <p:nvSpPr>
          <p:cNvPr id="21" name="Овал 20"/>
          <p:cNvSpPr/>
          <p:nvPr/>
        </p:nvSpPr>
        <p:spPr>
          <a:xfrm>
            <a:off x="8100168" y="3667320"/>
            <a:ext cx="111933" cy="112500"/>
          </a:xfrm>
          <a:prstGeom prst="ellipse">
            <a:avLst/>
          </a:prstGeom>
          <a:solidFill>
            <a:srgbClr val="FF99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706134" y="4340334"/>
            <a:ext cx="900000" cy="21602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1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6" y="238004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63" y="959789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71" y="1693259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Блок-схема: подготовка 30"/>
          <p:cNvSpPr/>
          <p:nvPr/>
        </p:nvSpPr>
        <p:spPr>
          <a:xfrm>
            <a:off x="4325063" y="4194813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В) Шоғал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Блок-схема: подготовка 32"/>
          <p:cNvSpPr/>
          <p:nvPr/>
        </p:nvSpPr>
        <p:spPr>
          <a:xfrm>
            <a:off x="1024211" y="3503448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А) Інсін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Стрелка вверх 33">
            <a:hlinkClick r:id="rId15" action="ppaction://hlinksldjump"/>
          </p:cNvPr>
          <p:cNvSpPr/>
          <p:nvPr/>
        </p:nvSpPr>
        <p:spPr>
          <a:xfrm>
            <a:off x="7765393" y="238003"/>
            <a:ext cx="1144402" cy="1004203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63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уақыт 10 секун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21" grpId="0" animBg="1"/>
      <p:bldP spid="27" grpId="0" animBg="1"/>
      <p:bldP spid="31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1520" y="339502"/>
            <a:ext cx="8712968" cy="4608512"/>
          </a:xfrm>
          <a:prstGeom prst="roundRect">
            <a:avLst/>
          </a:prstGeom>
          <a:solidFill>
            <a:srgbClr val="0070C0"/>
          </a:solidFill>
          <a:ln w="57150"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>
            <a:hlinkClick r:id="rId2" action="ppaction://hlinksldjump"/>
          </p:cNvPr>
          <p:cNvSpPr/>
          <p:nvPr/>
        </p:nvSpPr>
        <p:spPr>
          <a:xfrm>
            <a:off x="683568" y="1059582"/>
            <a:ext cx="720000" cy="126000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4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ru-RU" sz="44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1475656" y="1059582"/>
            <a:ext cx="720000" cy="126000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4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ru-RU" sz="44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>
            <a:hlinkClick r:id="rId4" action="ppaction://hlinksldjump"/>
          </p:cNvPr>
          <p:cNvSpPr/>
          <p:nvPr/>
        </p:nvSpPr>
        <p:spPr>
          <a:xfrm>
            <a:off x="2267744" y="1059582"/>
            <a:ext cx="720000" cy="126000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4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ru-RU" sz="44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>
            <a:hlinkClick r:id="rId5" action="ppaction://hlinksldjump"/>
          </p:cNvPr>
          <p:cNvSpPr/>
          <p:nvPr/>
        </p:nvSpPr>
        <p:spPr>
          <a:xfrm>
            <a:off x="3059832" y="1059582"/>
            <a:ext cx="720000" cy="126000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4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endParaRPr lang="ru-RU" sz="44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>
            <a:hlinkClick r:id="rId6" action="ppaction://hlinksldjump"/>
          </p:cNvPr>
          <p:cNvSpPr/>
          <p:nvPr/>
        </p:nvSpPr>
        <p:spPr>
          <a:xfrm>
            <a:off x="3851920" y="1059582"/>
            <a:ext cx="720000" cy="126000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4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endParaRPr lang="ru-RU" sz="44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>
            <a:hlinkClick r:id="rId7" action="ppaction://hlinksldjump"/>
          </p:cNvPr>
          <p:cNvSpPr/>
          <p:nvPr/>
        </p:nvSpPr>
        <p:spPr>
          <a:xfrm>
            <a:off x="4644008" y="1059582"/>
            <a:ext cx="720000" cy="126000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4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endParaRPr lang="ru-RU" sz="44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>
            <a:hlinkClick r:id="rId8" action="ppaction://hlinksldjump"/>
          </p:cNvPr>
          <p:cNvSpPr/>
          <p:nvPr/>
        </p:nvSpPr>
        <p:spPr>
          <a:xfrm>
            <a:off x="5436096" y="1059582"/>
            <a:ext cx="720000" cy="126000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4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endParaRPr lang="ru-RU" sz="44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>
            <a:hlinkClick r:id="rId9" action="ppaction://hlinksldjump"/>
          </p:cNvPr>
          <p:cNvSpPr/>
          <p:nvPr/>
        </p:nvSpPr>
        <p:spPr>
          <a:xfrm>
            <a:off x="6228184" y="1059582"/>
            <a:ext cx="720000" cy="126000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4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  <a:endParaRPr lang="ru-RU" sz="44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>
            <a:hlinkClick r:id="rId10" action="ppaction://hlinksldjump"/>
          </p:cNvPr>
          <p:cNvSpPr/>
          <p:nvPr/>
        </p:nvSpPr>
        <p:spPr>
          <a:xfrm>
            <a:off x="7020272" y="1059582"/>
            <a:ext cx="720000" cy="126000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4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  <a:endParaRPr lang="ru-RU" sz="44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>
            <a:hlinkClick r:id="rId11" action="ppaction://hlinksldjump"/>
          </p:cNvPr>
          <p:cNvSpPr/>
          <p:nvPr/>
        </p:nvSpPr>
        <p:spPr>
          <a:xfrm>
            <a:off x="7812360" y="1059582"/>
            <a:ext cx="720000" cy="126000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3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endParaRPr lang="ru-RU" sz="3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>
            <a:hlinkClick r:id="" action="ppaction://hlinkshowjump?jump=endshow"/>
          </p:cNvPr>
          <p:cNvSpPr/>
          <p:nvPr/>
        </p:nvSpPr>
        <p:spPr>
          <a:xfrm>
            <a:off x="3779912" y="4278957"/>
            <a:ext cx="1656184" cy="432048"/>
          </a:xfrm>
          <a:prstGeom prst="roundRect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Аяқтау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>
            <a:hlinkClick r:id="rId12" action="ppaction://hlinksldjump"/>
          </p:cNvPr>
          <p:cNvSpPr/>
          <p:nvPr/>
        </p:nvSpPr>
        <p:spPr>
          <a:xfrm>
            <a:off x="683568" y="2663205"/>
            <a:ext cx="720000" cy="126000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3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</a:t>
            </a:r>
            <a:endParaRPr lang="ru-RU" sz="3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>
            <a:hlinkClick r:id="rId13" action="ppaction://hlinksldjump"/>
          </p:cNvPr>
          <p:cNvSpPr/>
          <p:nvPr/>
        </p:nvSpPr>
        <p:spPr>
          <a:xfrm>
            <a:off x="1475656" y="2663205"/>
            <a:ext cx="720000" cy="126000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3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</a:t>
            </a:r>
            <a:endParaRPr lang="ru-RU" sz="3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>
            <a:hlinkClick r:id="rId14" action="ppaction://hlinksldjump"/>
          </p:cNvPr>
          <p:cNvSpPr/>
          <p:nvPr/>
        </p:nvSpPr>
        <p:spPr>
          <a:xfrm>
            <a:off x="2267744" y="2663205"/>
            <a:ext cx="720000" cy="126000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3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</a:t>
            </a:r>
            <a:endParaRPr lang="ru-RU" sz="3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>
            <a:hlinkClick r:id="rId15" action="ppaction://hlinksldjump"/>
          </p:cNvPr>
          <p:cNvSpPr/>
          <p:nvPr/>
        </p:nvSpPr>
        <p:spPr>
          <a:xfrm>
            <a:off x="3059832" y="2663205"/>
            <a:ext cx="720000" cy="126000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3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</a:t>
            </a:r>
            <a:endParaRPr lang="ru-RU" sz="3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>
            <a:hlinkClick r:id="rId16" action="ppaction://hlinksldjump"/>
          </p:cNvPr>
          <p:cNvSpPr/>
          <p:nvPr/>
        </p:nvSpPr>
        <p:spPr>
          <a:xfrm>
            <a:off x="3851920" y="2663205"/>
            <a:ext cx="720000" cy="126000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3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</a:t>
            </a:r>
            <a:endParaRPr lang="ru-RU" sz="3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>
            <a:hlinkClick r:id="rId17" action="ppaction://hlinksldjump"/>
          </p:cNvPr>
          <p:cNvSpPr/>
          <p:nvPr/>
        </p:nvSpPr>
        <p:spPr>
          <a:xfrm>
            <a:off x="4644008" y="2663205"/>
            <a:ext cx="720000" cy="126000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3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16</a:t>
            </a:r>
            <a:endParaRPr lang="ru-RU" sz="3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Скругленный прямоугольник 28">
            <a:hlinkClick r:id="rId18" action="ppaction://hlinksldjump"/>
          </p:cNvPr>
          <p:cNvSpPr/>
          <p:nvPr/>
        </p:nvSpPr>
        <p:spPr>
          <a:xfrm>
            <a:off x="5436096" y="2663205"/>
            <a:ext cx="720000" cy="126000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3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17</a:t>
            </a:r>
            <a:endParaRPr lang="ru-RU" sz="3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Скругленный прямоугольник 29">
            <a:hlinkClick r:id="rId19" action="ppaction://hlinksldjump"/>
          </p:cNvPr>
          <p:cNvSpPr/>
          <p:nvPr/>
        </p:nvSpPr>
        <p:spPr>
          <a:xfrm>
            <a:off x="6228184" y="2663205"/>
            <a:ext cx="720000" cy="126000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3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18</a:t>
            </a:r>
            <a:endParaRPr lang="ru-RU" sz="3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Скругленный прямоугольник 30">
            <a:hlinkClick r:id="rId20" action="ppaction://hlinksldjump"/>
          </p:cNvPr>
          <p:cNvSpPr/>
          <p:nvPr/>
        </p:nvSpPr>
        <p:spPr>
          <a:xfrm>
            <a:off x="7020272" y="2663205"/>
            <a:ext cx="720000" cy="126000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3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</a:t>
            </a:r>
            <a:endParaRPr lang="ru-RU" sz="3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Скругленный прямоугольник 31">
            <a:hlinkClick r:id="rId21" action="ppaction://hlinksldjump"/>
          </p:cNvPr>
          <p:cNvSpPr/>
          <p:nvPr/>
        </p:nvSpPr>
        <p:spPr>
          <a:xfrm>
            <a:off x="7812360" y="2663205"/>
            <a:ext cx="720000" cy="126000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36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kk-KZ" sz="3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60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ручное управление 4"/>
          <p:cNvSpPr/>
          <p:nvPr/>
        </p:nvSpPr>
        <p:spPr>
          <a:xfrm>
            <a:off x="874490" y="2235336"/>
            <a:ext cx="7231201" cy="106287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846"/>
              <a:gd name="connsiteY0" fmla="*/ 0 h 10267"/>
              <a:gd name="connsiteX1" fmla="*/ 10846 w 10846"/>
              <a:gd name="connsiteY1" fmla="*/ 267 h 10267"/>
              <a:gd name="connsiteX2" fmla="*/ 8846 w 10846"/>
              <a:gd name="connsiteY2" fmla="*/ 10267 h 10267"/>
              <a:gd name="connsiteX3" fmla="*/ 2846 w 10846"/>
              <a:gd name="connsiteY3" fmla="*/ 10267 h 10267"/>
              <a:gd name="connsiteX4" fmla="*/ 0 w 10846"/>
              <a:gd name="connsiteY4" fmla="*/ 0 h 10267"/>
              <a:gd name="connsiteX0" fmla="*/ 0 w 10877"/>
              <a:gd name="connsiteY0" fmla="*/ 0 h 10133"/>
              <a:gd name="connsiteX1" fmla="*/ 10877 w 10877"/>
              <a:gd name="connsiteY1" fmla="*/ 133 h 10133"/>
              <a:gd name="connsiteX2" fmla="*/ 8877 w 10877"/>
              <a:gd name="connsiteY2" fmla="*/ 10133 h 10133"/>
              <a:gd name="connsiteX3" fmla="*/ 2877 w 10877"/>
              <a:gd name="connsiteY3" fmla="*/ 10133 h 10133"/>
              <a:gd name="connsiteX4" fmla="*/ 0 w 10877"/>
              <a:gd name="connsiteY4" fmla="*/ 0 h 10133"/>
              <a:gd name="connsiteX0" fmla="*/ 0 w 10877"/>
              <a:gd name="connsiteY0" fmla="*/ 0 h 10133"/>
              <a:gd name="connsiteX1" fmla="*/ 10877 w 10877"/>
              <a:gd name="connsiteY1" fmla="*/ 133 h 10133"/>
              <a:gd name="connsiteX2" fmla="*/ 8877 w 10877"/>
              <a:gd name="connsiteY2" fmla="*/ 10133 h 10133"/>
              <a:gd name="connsiteX3" fmla="*/ 924 w 10877"/>
              <a:gd name="connsiteY3" fmla="*/ 8931 h 10133"/>
              <a:gd name="connsiteX4" fmla="*/ 0 w 10877"/>
              <a:gd name="connsiteY4" fmla="*/ 0 h 10133"/>
              <a:gd name="connsiteX0" fmla="*/ 0 w 11677"/>
              <a:gd name="connsiteY0" fmla="*/ 0 h 10133"/>
              <a:gd name="connsiteX1" fmla="*/ 11677 w 11677"/>
              <a:gd name="connsiteY1" fmla="*/ 801 h 10133"/>
              <a:gd name="connsiteX2" fmla="*/ 8877 w 11677"/>
              <a:gd name="connsiteY2" fmla="*/ 10133 h 10133"/>
              <a:gd name="connsiteX3" fmla="*/ 924 w 11677"/>
              <a:gd name="connsiteY3" fmla="*/ 8931 h 10133"/>
              <a:gd name="connsiteX4" fmla="*/ 0 w 11677"/>
              <a:gd name="connsiteY4" fmla="*/ 0 h 10133"/>
              <a:gd name="connsiteX0" fmla="*/ 0 w 11677"/>
              <a:gd name="connsiteY0" fmla="*/ 0 h 9866"/>
              <a:gd name="connsiteX1" fmla="*/ 11677 w 11677"/>
              <a:gd name="connsiteY1" fmla="*/ 801 h 9866"/>
              <a:gd name="connsiteX2" fmla="*/ 10138 w 11677"/>
              <a:gd name="connsiteY2" fmla="*/ 9866 h 9866"/>
              <a:gd name="connsiteX3" fmla="*/ 924 w 11677"/>
              <a:gd name="connsiteY3" fmla="*/ 8931 h 9866"/>
              <a:gd name="connsiteX4" fmla="*/ 0 w 11677"/>
              <a:gd name="connsiteY4" fmla="*/ 0 h 9866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791 w 10000"/>
              <a:gd name="connsiteY3" fmla="*/ 9052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844 w 10000"/>
              <a:gd name="connsiteY3" fmla="*/ 9187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976 w 10000"/>
              <a:gd name="connsiteY3" fmla="*/ 9052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812"/>
                </a:lnTo>
                <a:lnTo>
                  <a:pt x="8787" y="10000"/>
                </a:lnTo>
                <a:lnTo>
                  <a:pt x="976" y="9052"/>
                </a:lnTo>
                <a:cubicBezTo>
                  <a:pt x="712" y="6035"/>
                  <a:pt x="264" y="3017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18. Қаныш Сәтбаевтың есімі берілген гүлдің түрі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подготовка 6"/>
          <p:cNvSpPr/>
          <p:nvPr/>
        </p:nvSpPr>
        <p:spPr>
          <a:xfrm>
            <a:off x="4293834" y="3497340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Ә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Гладиолиус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Блок-схема: подготовка 7"/>
          <p:cNvSpPr/>
          <p:nvPr/>
        </p:nvSpPr>
        <p:spPr>
          <a:xfrm>
            <a:off x="1015852" y="4194813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Лотос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1" y="160422"/>
            <a:ext cx="720000" cy="720000"/>
          </a:xfrm>
          <a:prstGeom prst="rect">
            <a:avLst/>
          </a:prstGeom>
        </p:spPr>
      </p:pic>
      <p:pic>
        <p:nvPicPr>
          <p:cNvPr id="13" name="Рисунок 12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1" y="895677"/>
            <a:ext cx="720000" cy="720000"/>
          </a:xfrm>
          <a:prstGeom prst="rect">
            <a:avLst/>
          </a:prstGeom>
        </p:spPr>
      </p:pic>
      <p:pic>
        <p:nvPicPr>
          <p:cNvPr id="14" name="Рисунок 13"/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7" y="1615677"/>
            <a:ext cx="720000" cy="72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372" y="148737"/>
            <a:ext cx="2324100" cy="218694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7706134" y="3270584"/>
            <a:ext cx="900000" cy="900000"/>
            <a:chOff x="3207552" y="1048252"/>
            <a:chExt cx="1440000" cy="1440000"/>
          </a:xfrm>
        </p:grpSpPr>
        <p:sp>
          <p:nvSpPr>
            <p:cNvPr id="24" name="Овал 23"/>
            <p:cNvSpPr/>
            <p:nvPr/>
          </p:nvSpPr>
          <p:spPr>
            <a:xfrm>
              <a:off x="3207552" y="1048252"/>
              <a:ext cx="1440000" cy="1440000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" name="Овал 24"/>
            <p:cNvSpPr/>
            <p:nvPr/>
          </p:nvSpPr>
          <p:spPr>
            <a:xfrm>
              <a:off x="3387552" y="1228252"/>
              <a:ext cx="1080000" cy="1080000"/>
            </a:xfrm>
            <a:prstGeom prst="ellipse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" name="Овал 25"/>
            <p:cNvSpPr/>
            <p:nvPr/>
          </p:nvSpPr>
          <p:spPr>
            <a:xfrm>
              <a:off x="3727552" y="1574319"/>
              <a:ext cx="400000" cy="387866"/>
            </a:xfrm>
            <a:prstGeom prst="ellips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258">
            <a:off x="8127851" y="3708825"/>
            <a:ext cx="306566" cy="263300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8045417" y="3270584"/>
            <a:ext cx="221433" cy="869261"/>
            <a:chOff x="3437378" y="1316459"/>
            <a:chExt cx="1045123" cy="319266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3959932" y="3140968"/>
              <a:ext cx="0" cy="1368151"/>
            </a:xfrm>
            <a:prstGeom prst="line">
              <a:avLst/>
            </a:prstGeom>
            <a:ln>
              <a:noFill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047687" y="1706150"/>
              <a:ext cx="1824506" cy="1045123"/>
            </a:xfrm>
            <a:prstGeom prst="rect">
              <a:avLst/>
            </a:prstGeom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5668">
            <a:off x="7916350" y="3687957"/>
            <a:ext cx="277114" cy="192866"/>
          </a:xfrm>
          <a:prstGeom prst="rect">
            <a:avLst/>
          </a:prstGeom>
        </p:spPr>
      </p:pic>
      <p:sp>
        <p:nvSpPr>
          <p:cNvPr id="21" name="Овал 20"/>
          <p:cNvSpPr/>
          <p:nvPr/>
        </p:nvSpPr>
        <p:spPr>
          <a:xfrm>
            <a:off x="8100168" y="3667320"/>
            <a:ext cx="111933" cy="112500"/>
          </a:xfrm>
          <a:prstGeom prst="ellipse">
            <a:avLst/>
          </a:prstGeom>
          <a:solidFill>
            <a:srgbClr val="FF99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706134" y="4340334"/>
            <a:ext cx="900000" cy="21602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1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6" y="238004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63" y="959789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71" y="1693259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Блок-схема: подготовка 30"/>
          <p:cNvSpPr/>
          <p:nvPr/>
        </p:nvSpPr>
        <p:spPr>
          <a:xfrm>
            <a:off x="4325063" y="4194813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В) Сансевьера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Блок-схема: подготовка 32"/>
          <p:cNvSpPr/>
          <p:nvPr/>
        </p:nvSpPr>
        <p:spPr>
          <a:xfrm>
            <a:off x="1024211" y="3503448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А) Раушан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Стрелка вверх 33">
            <a:hlinkClick r:id="rId15" action="ppaction://hlinksldjump"/>
          </p:cNvPr>
          <p:cNvSpPr/>
          <p:nvPr/>
        </p:nvSpPr>
        <p:spPr>
          <a:xfrm>
            <a:off x="7765393" y="238003"/>
            <a:ext cx="1144402" cy="1004203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56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gallery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уақыт 10 секун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21" grpId="0" animBg="1"/>
      <p:bldP spid="27" grpId="0" animBg="1"/>
      <p:bldP spid="31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ручное управление 4"/>
          <p:cNvSpPr/>
          <p:nvPr/>
        </p:nvSpPr>
        <p:spPr>
          <a:xfrm>
            <a:off x="955091" y="2244704"/>
            <a:ext cx="7231201" cy="106287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846"/>
              <a:gd name="connsiteY0" fmla="*/ 0 h 10267"/>
              <a:gd name="connsiteX1" fmla="*/ 10846 w 10846"/>
              <a:gd name="connsiteY1" fmla="*/ 267 h 10267"/>
              <a:gd name="connsiteX2" fmla="*/ 8846 w 10846"/>
              <a:gd name="connsiteY2" fmla="*/ 10267 h 10267"/>
              <a:gd name="connsiteX3" fmla="*/ 2846 w 10846"/>
              <a:gd name="connsiteY3" fmla="*/ 10267 h 10267"/>
              <a:gd name="connsiteX4" fmla="*/ 0 w 10846"/>
              <a:gd name="connsiteY4" fmla="*/ 0 h 10267"/>
              <a:gd name="connsiteX0" fmla="*/ 0 w 10877"/>
              <a:gd name="connsiteY0" fmla="*/ 0 h 10133"/>
              <a:gd name="connsiteX1" fmla="*/ 10877 w 10877"/>
              <a:gd name="connsiteY1" fmla="*/ 133 h 10133"/>
              <a:gd name="connsiteX2" fmla="*/ 8877 w 10877"/>
              <a:gd name="connsiteY2" fmla="*/ 10133 h 10133"/>
              <a:gd name="connsiteX3" fmla="*/ 2877 w 10877"/>
              <a:gd name="connsiteY3" fmla="*/ 10133 h 10133"/>
              <a:gd name="connsiteX4" fmla="*/ 0 w 10877"/>
              <a:gd name="connsiteY4" fmla="*/ 0 h 10133"/>
              <a:gd name="connsiteX0" fmla="*/ 0 w 10877"/>
              <a:gd name="connsiteY0" fmla="*/ 0 h 10133"/>
              <a:gd name="connsiteX1" fmla="*/ 10877 w 10877"/>
              <a:gd name="connsiteY1" fmla="*/ 133 h 10133"/>
              <a:gd name="connsiteX2" fmla="*/ 8877 w 10877"/>
              <a:gd name="connsiteY2" fmla="*/ 10133 h 10133"/>
              <a:gd name="connsiteX3" fmla="*/ 924 w 10877"/>
              <a:gd name="connsiteY3" fmla="*/ 8931 h 10133"/>
              <a:gd name="connsiteX4" fmla="*/ 0 w 10877"/>
              <a:gd name="connsiteY4" fmla="*/ 0 h 10133"/>
              <a:gd name="connsiteX0" fmla="*/ 0 w 11677"/>
              <a:gd name="connsiteY0" fmla="*/ 0 h 10133"/>
              <a:gd name="connsiteX1" fmla="*/ 11677 w 11677"/>
              <a:gd name="connsiteY1" fmla="*/ 801 h 10133"/>
              <a:gd name="connsiteX2" fmla="*/ 8877 w 11677"/>
              <a:gd name="connsiteY2" fmla="*/ 10133 h 10133"/>
              <a:gd name="connsiteX3" fmla="*/ 924 w 11677"/>
              <a:gd name="connsiteY3" fmla="*/ 8931 h 10133"/>
              <a:gd name="connsiteX4" fmla="*/ 0 w 11677"/>
              <a:gd name="connsiteY4" fmla="*/ 0 h 10133"/>
              <a:gd name="connsiteX0" fmla="*/ 0 w 11677"/>
              <a:gd name="connsiteY0" fmla="*/ 0 h 9866"/>
              <a:gd name="connsiteX1" fmla="*/ 11677 w 11677"/>
              <a:gd name="connsiteY1" fmla="*/ 801 h 9866"/>
              <a:gd name="connsiteX2" fmla="*/ 10138 w 11677"/>
              <a:gd name="connsiteY2" fmla="*/ 9866 h 9866"/>
              <a:gd name="connsiteX3" fmla="*/ 924 w 11677"/>
              <a:gd name="connsiteY3" fmla="*/ 8931 h 9866"/>
              <a:gd name="connsiteX4" fmla="*/ 0 w 11677"/>
              <a:gd name="connsiteY4" fmla="*/ 0 h 9866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791 w 10000"/>
              <a:gd name="connsiteY3" fmla="*/ 9052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844 w 10000"/>
              <a:gd name="connsiteY3" fmla="*/ 9187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976 w 10000"/>
              <a:gd name="connsiteY3" fmla="*/ 9052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812"/>
                </a:lnTo>
                <a:lnTo>
                  <a:pt x="8787" y="10000"/>
                </a:lnTo>
                <a:lnTo>
                  <a:pt x="976" y="9052"/>
                </a:lnTo>
                <a:cubicBezTo>
                  <a:pt x="712" y="6035"/>
                  <a:pt x="264" y="3017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19. Әлемдегі халқы ең көп екі елдің ортасында орналасқан ел 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подготовка 6"/>
          <p:cNvSpPr/>
          <p:nvPr/>
        </p:nvSpPr>
        <p:spPr>
          <a:xfrm>
            <a:off x="1043608" y="3474099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Непал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Блок-схема: подготовка 7"/>
          <p:cNvSpPr/>
          <p:nvPr/>
        </p:nvSpPr>
        <p:spPr>
          <a:xfrm>
            <a:off x="4325410" y="3503448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Ә) Бангладеш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1" y="160422"/>
            <a:ext cx="720000" cy="720000"/>
          </a:xfrm>
          <a:prstGeom prst="rect">
            <a:avLst/>
          </a:prstGeom>
        </p:spPr>
      </p:pic>
      <p:pic>
        <p:nvPicPr>
          <p:cNvPr id="13" name="Рисунок 12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1" y="895677"/>
            <a:ext cx="720000" cy="720000"/>
          </a:xfrm>
          <a:prstGeom prst="rect">
            <a:avLst/>
          </a:prstGeom>
        </p:spPr>
      </p:pic>
      <p:pic>
        <p:nvPicPr>
          <p:cNvPr id="14" name="Рисунок 13"/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7" y="1615677"/>
            <a:ext cx="720000" cy="72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372" y="148737"/>
            <a:ext cx="2324100" cy="218694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7706134" y="3270584"/>
            <a:ext cx="900000" cy="900000"/>
            <a:chOff x="3207552" y="1048252"/>
            <a:chExt cx="1440000" cy="1440000"/>
          </a:xfrm>
        </p:grpSpPr>
        <p:sp>
          <p:nvSpPr>
            <p:cNvPr id="24" name="Овал 23"/>
            <p:cNvSpPr/>
            <p:nvPr/>
          </p:nvSpPr>
          <p:spPr>
            <a:xfrm>
              <a:off x="3207552" y="1048252"/>
              <a:ext cx="1440000" cy="1440000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" name="Овал 24"/>
            <p:cNvSpPr/>
            <p:nvPr/>
          </p:nvSpPr>
          <p:spPr>
            <a:xfrm>
              <a:off x="3387552" y="1228252"/>
              <a:ext cx="1080000" cy="1080000"/>
            </a:xfrm>
            <a:prstGeom prst="ellipse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" name="Овал 25"/>
            <p:cNvSpPr/>
            <p:nvPr/>
          </p:nvSpPr>
          <p:spPr>
            <a:xfrm>
              <a:off x="3727552" y="1574319"/>
              <a:ext cx="400000" cy="387866"/>
            </a:xfrm>
            <a:prstGeom prst="ellips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258">
            <a:off x="8127851" y="3708825"/>
            <a:ext cx="306566" cy="263300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8045417" y="3270584"/>
            <a:ext cx="221433" cy="869261"/>
            <a:chOff x="3437378" y="1316459"/>
            <a:chExt cx="1045123" cy="319266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3959932" y="3140968"/>
              <a:ext cx="0" cy="1368151"/>
            </a:xfrm>
            <a:prstGeom prst="line">
              <a:avLst/>
            </a:prstGeom>
            <a:ln>
              <a:noFill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047687" y="1706150"/>
              <a:ext cx="1824506" cy="1045123"/>
            </a:xfrm>
            <a:prstGeom prst="rect">
              <a:avLst/>
            </a:prstGeom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5668">
            <a:off x="7916350" y="3687957"/>
            <a:ext cx="277114" cy="192866"/>
          </a:xfrm>
          <a:prstGeom prst="rect">
            <a:avLst/>
          </a:prstGeom>
        </p:spPr>
      </p:pic>
      <p:sp>
        <p:nvSpPr>
          <p:cNvPr id="21" name="Овал 20"/>
          <p:cNvSpPr/>
          <p:nvPr/>
        </p:nvSpPr>
        <p:spPr>
          <a:xfrm>
            <a:off x="8100168" y="3667320"/>
            <a:ext cx="111933" cy="112500"/>
          </a:xfrm>
          <a:prstGeom prst="ellipse">
            <a:avLst/>
          </a:prstGeom>
          <a:solidFill>
            <a:srgbClr val="FF99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706134" y="4340334"/>
            <a:ext cx="900000" cy="21602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1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6" y="238004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63" y="959789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71" y="1693259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Блок-схема: подготовка 30"/>
          <p:cNvSpPr/>
          <p:nvPr/>
        </p:nvSpPr>
        <p:spPr>
          <a:xfrm>
            <a:off x="1043608" y="4178346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Мьянма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Блок-схема: подготовка 32"/>
          <p:cNvSpPr/>
          <p:nvPr/>
        </p:nvSpPr>
        <p:spPr>
          <a:xfrm>
            <a:off x="4296835" y="4178346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kk-KZ" sz="20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kk-KZ" sz="20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Пәкістан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Стрелка вверх 33">
            <a:hlinkClick r:id="rId15" action="ppaction://hlinksldjump"/>
          </p:cNvPr>
          <p:cNvSpPr/>
          <p:nvPr/>
        </p:nvSpPr>
        <p:spPr>
          <a:xfrm>
            <a:off x="7765393" y="238003"/>
            <a:ext cx="1144402" cy="1004203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27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уақыт 10 секун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21" grpId="0" animBg="1"/>
      <p:bldP spid="27" grpId="0" animBg="1"/>
      <p:bldP spid="31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ручное управление 4"/>
          <p:cNvSpPr/>
          <p:nvPr/>
        </p:nvSpPr>
        <p:spPr>
          <a:xfrm>
            <a:off x="847893" y="2253723"/>
            <a:ext cx="7231201" cy="106287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846"/>
              <a:gd name="connsiteY0" fmla="*/ 0 h 10267"/>
              <a:gd name="connsiteX1" fmla="*/ 10846 w 10846"/>
              <a:gd name="connsiteY1" fmla="*/ 267 h 10267"/>
              <a:gd name="connsiteX2" fmla="*/ 8846 w 10846"/>
              <a:gd name="connsiteY2" fmla="*/ 10267 h 10267"/>
              <a:gd name="connsiteX3" fmla="*/ 2846 w 10846"/>
              <a:gd name="connsiteY3" fmla="*/ 10267 h 10267"/>
              <a:gd name="connsiteX4" fmla="*/ 0 w 10846"/>
              <a:gd name="connsiteY4" fmla="*/ 0 h 10267"/>
              <a:gd name="connsiteX0" fmla="*/ 0 w 10877"/>
              <a:gd name="connsiteY0" fmla="*/ 0 h 10133"/>
              <a:gd name="connsiteX1" fmla="*/ 10877 w 10877"/>
              <a:gd name="connsiteY1" fmla="*/ 133 h 10133"/>
              <a:gd name="connsiteX2" fmla="*/ 8877 w 10877"/>
              <a:gd name="connsiteY2" fmla="*/ 10133 h 10133"/>
              <a:gd name="connsiteX3" fmla="*/ 2877 w 10877"/>
              <a:gd name="connsiteY3" fmla="*/ 10133 h 10133"/>
              <a:gd name="connsiteX4" fmla="*/ 0 w 10877"/>
              <a:gd name="connsiteY4" fmla="*/ 0 h 10133"/>
              <a:gd name="connsiteX0" fmla="*/ 0 w 10877"/>
              <a:gd name="connsiteY0" fmla="*/ 0 h 10133"/>
              <a:gd name="connsiteX1" fmla="*/ 10877 w 10877"/>
              <a:gd name="connsiteY1" fmla="*/ 133 h 10133"/>
              <a:gd name="connsiteX2" fmla="*/ 8877 w 10877"/>
              <a:gd name="connsiteY2" fmla="*/ 10133 h 10133"/>
              <a:gd name="connsiteX3" fmla="*/ 924 w 10877"/>
              <a:gd name="connsiteY3" fmla="*/ 8931 h 10133"/>
              <a:gd name="connsiteX4" fmla="*/ 0 w 10877"/>
              <a:gd name="connsiteY4" fmla="*/ 0 h 10133"/>
              <a:gd name="connsiteX0" fmla="*/ 0 w 11677"/>
              <a:gd name="connsiteY0" fmla="*/ 0 h 10133"/>
              <a:gd name="connsiteX1" fmla="*/ 11677 w 11677"/>
              <a:gd name="connsiteY1" fmla="*/ 801 h 10133"/>
              <a:gd name="connsiteX2" fmla="*/ 8877 w 11677"/>
              <a:gd name="connsiteY2" fmla="*/ 10133 h 10133"/>
              <a:gd name="connsiteX3" fmla="*/ 924 w 11677"/>
              <a:gd name="connsiteY3" fmla="*/ 8931 h 10133"/>
              <a:gd name="connsiteX4" fmla="*/ 0 w 11677"/>
              <a:gd name="connsiteY4" fmla="*/ 0 h 10133"/>
              <a:gd name="connsiteX0" fmla="*/ 0 w 11677"/>
              <a:gd name="connsiteY0" fmla="*/ 0 h 9866"/>
              <a:gd name="connsiteX1" fmla="*/ 11677 w 11677"/>
              <a:gd name="connsiteY1" fmla="*/ 801 h 9866"/>
              <a:gd name="connsiteX2" fmla="*/ 10138 w 11677"/>
              <a:gd name="connsiteY2" fmla="*/ 9866 h 9866"/>
              <a:gd name="connsiteX3" fmla="*/ 924 w 11677"/>
              <a:gd name="connsiteY3" fmla="*/ 8931 h 9866"/>
              <a:gd name="connsiteX4" fmla="*/ 0 w 11677"/>
              <a:gd name="connsiteY4" fmla="*/ 0 h 9866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791 w 10000"/>
              <a:gd name="connsiteY3" fmla="*/ 9052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844 w 10000"/>
              <a:gd name="connsiteY3" fmla="*/ 9187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976 w 10000"/>
              <a:gd name="connsiteY3" fmla="*/ 9052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812"/>
                </a:lnTo>
                <a:lnTo>
                  <a:pt x="8787" y="10000"/>
                </a:lnTo>
                <a:lnTo>
                  <a:pt x="976" y="9052"/>
                </a:lnTo>
                <a:cubicBezTo>
                  <a:pt x="712" y="6035"/>
                  <a:pt x="264" y="3017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kk-KZ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0. Алтын іздеушілерді алдаған «ақымақ алтын»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подготовка 6"/>
          <p:cNvSpPr/>
          <p:nvPr/>
        </p:nvSpPr>
        <p:spPr>
          <a:xfrm>
            <a:off x="4293834" y="4178346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Пирит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Блок-схема: подготовка 7"/>
          <p:cNvSpPr/>
          <p:nvPr/>
        </p:nvSpPr>
        <p:spPr>
          <a:xfrm>
            <a:off x="4325410" y="3503448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Ә) Малахит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1" y="160422"/>
            <a:ext cx="720000" cy="720000"/>
          </a:xfrm>
          <a:prstGeom prst="rect">
            <a:avLst/>
          </a:prstGeom>
        </p:spPr>
      </p:pic>
      <p:pic>
        <p:nvPicPr>
          <p:cNvPr id="13" name="Рисунок 12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1" y="895677"/>
            <a:ext cx="720000" cy="720000"/>
          </a:xfrm>
          <a:prstGeom prst="rect">
            <a:avLst/>
          </a:prstGeom>
        </p:spPr>
      </p:pic>
      <p:pic>
        <p:nvPicPr>
          <p:cNvPr id="14" name="Рисунок 13"/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7" y="1615677"/>
            <a:ext cx="720000" cy="72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372" y="148737"/>
            <a:ext cx="2324100" cy="218694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7706134" y="3270584"/>
            <a:ext cx="900000" cy="900000"/>
            <a:chOff x="3207552" y="1048252"/>
            <a:chExt cx="1440000" cy="1440000"/>
          </a:xfrm>
        </p:grpSpPr>
        <p:sp>
          <p:nvSpPr>
            <p:cNvPr id="24" name="Овал 23"/>
            <p:cNvSpPr/>
            <p:nvPr/>
          </p:nvSpPr>
          <p:spPr>
            <a:xfrm>
              <a:off x="3207552" y="1048252"/>
              <a:ext cx="1440000" cy="1440000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" name="Овал 24"/>
            <p:cNvSpPr/>
            <p:nvPr/>
          </p:nvSpPr>
          <p:spPr>
            <a:xfrm>
              <a:off x="3387552" y="1228252"/>
              <a:ext cx="1080000" cy="1080000"/>
            </a:xfrm>
            <a:prstGeom prst="ellipse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" name="Овал 25"/>
            <p:cNvSpPr/>
            <p:nvPr/>
          </p:nvSpPr>
          <p:spPr>
            <a:xfrm>
              <a:off x="3727552" y="1574319"/>
              <a:ext cx="400000" cy="387866"/>
            </a:xfrm>
            <a:prstGeom prst="ellips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258">
            <a:off x="8127851" y="3708825"/>
            <a:ext cx="306566" cy="263300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8045417" y="3270584"/>
            <a:ext cx="221433" cy="869261"/>
            <a:chOff x="3437378" y="1316459"/>
            <a:chExt cx="1045123" cy="319266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3959932" y="3140968"/>
              <a:ext cx="0" cy="1368151"/>
            </a:xfrm>
            <a:prstGeom prst="line">
              <a:avLst/>
            </a:prstGeom>
            <a:ln>
              <a:noFill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047687" y="1706150"/>
              <a:ext cx="1824506" cy="1045123"/>
            </a:xfrm>
            <a:prstGeom prst="rect">
              <a:avLst/>
            </a:prstGeom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5668">
            <a:off x="7916350" y="3687957"/>
            <a:ext cx="277114" cy="192866"/>
          </a:xfrm>
          <a:prstGeom prst="rect">
            <a:avLst/>
          </a:prstGeom>
        </p:spPr>
      </p:pic>
      <p:sp>
        <p:nvSpPr>
          <p:cNvPr id="21" name="Овал 20"/>
          <p:cNvSpPr/>
          <p:nvPr/>
        </p:nvSpPr>
        <p:spPr>
          <a:xfrm>
            <a:off x="8100168" y="3667320"/>
            <a:ext cx="111933" cy="112500"/>
          </a:xfrm>
          <a:prstGeom prst="ellipse">
            <a:avLst/>
          </a:prstGeom>
          <a:solidFill>
            <a:srgbClr val="FF99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706134" y="4340334"/>
            <a:ext cx="900000" cy="21602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1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6" y="238004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63" y="959789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71" y="1693259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Блок-схема: подготовка 30"/>
          <p:cNvSpPr/>
          <p:nvPr/>
        </p:nvSpPr>
        <p:spPr>
          <a:xfrm>
            <a:off x="1043608" y="4178346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Платина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Блок-схема: подготовка 32"/>
          <p:cNvSpPr/>
          <p:nvPr/>
        </p:nvSpPr>
        <p:spPr>
          <a:xfrm>
            <a:off x="1021955" y="3503448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А) Мыс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Стрелка вверх 33">
            <a:hlinkClick r:id="rId15" action="ppaction://hlinksldjump"/>
          </p:cNvPr>
          <p:cNvSpPr/>
          <p:nvPr/>
        </p:nvSpPr>
        <p:spPr>
          <a:xfrm>
            <a:off x="7765393" y="238003"/>
            <a:ext cx="1144402" cy="1004203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22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уақыт 10 секун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21" grpId="0" animBg="1"/>
      <p:bldP spid="27" grpId="0" animBg="1"/>
      <p:bldP spid="31" grpId="0" animBg="1"/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ручное управление 4"/>
          <p:cNvSpPr/>
          <p:nvPr/>
        </p:nvSpPr>
        <p:spPr>
          <a:xfrm>
            <a:off x="907412" y="2215184"/>
            <a:ext cx="7231201" cy="106397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846"/>
              <a:gd name="connsiteY0" fmla="*/ 0 h 10267"/>
              <a:gd name="connsiteX1" fmla="*/ 10846 w 10846"/>
              <a:gd name="connsiteY1" fmla="*/ 267 h 10267"/>
              <a:gd name="connsiteX2" fmla="*/ 8846 w 10846"/>
              <a:gd name="connsiteY2" fmla="*/ 10267 h 10267"/>
              <a:gd name="connsiteX3" fmla="*/ 2846 w 10846"/>
              <a:gd name="connsiteY3" fmla="*/ 10267 h 10267"/>
              <a:gd name="connsiteX4" fmla="*/ 0 w 10846"/>
              <a:gd name="connsiteY4" fmla="*/ 0 h 10267"/>
              <a:gd name="connsiteX0" fmla="*/ 0 w 10877"/>
              <a:gd name="connsiteY0" fmla="*/ 0 h 10133"/>
              <a:gd name="connsiteX1" fmla="*/ 10877 w 10877"/>
              <a:gd name="connsiteY1" fmla="*/ 133 h 10133"/>
              <a:gd name="connsiteX2" fmla="*/ 8877 w 10877"/>
              <a:gd name="connsiteY2" fmla="*/ 10133 h 10133"/>
              <a:gd name="connsiteX3" fmla="*/ 2877 w 10877"/>
              <a:gd name="connsiteY3" fmla="*/ 10133 h 10133"/>
              <a:gd name="connsiteX4" fmla="*/ 0 w 10877"/>
              <a:gd name="connsiteY4" fmla="*/ 0 h 10133"/>
              <a:gd name="connsiteX0" fmla="*/ 0 w 10877"/>
              <a:gd name="connsiteY0" fmla="*/ 0 h 10133"/>
              <a:gd name="connsiteX1" fmla="*/ 10877 w 10877"/>
              <a:gd name="connsiteY1" fmla="*/ 133 h 10133"/>
              <a:gd name="connsiteX2" fmla="*/ 8877 w 10877"/>
              <a:gd name="connsiteY2" fmla="*/ 10133 h 10133"/>
              <a:gd name="connsiteX3" fmla="*/ 924 w 10877"/>
              <a:gd name="connsiteY3" fmla="*/ 8931 h 10133"/>
              <a:gd name="connsiteX4" fmla="*/ 0 w 10877"/>
              <a:gd name="connsiteY4" fmla="*/ 0 h 10133"/>
              <a:gd name="connsiteX0" fmla="*/ 0 w 11677"/>
              <a:gd name="connsiteY0" fmla="*/ 0 h 10133"/>
              <a:gd name="connsiteX1" fmla="*/ 11677 w 11677"/>
              <a:gd name="connsiteY1" fmla="*/ 801 h 10133"/>
              <a:gd name="connsiteX2" fmla="*/ 8877 w 11677"/>
              <a:gd name="connsiteY2" fmla="*/ 10133 h 10133"/>
              <a:gd name="connsiteX3" fmla="*/ 924 w 11677"/>
              <a:gd name="connsiteY3" fmla="*/ 8931 h 10133"/>
              <a:gd name="connsiteX4" fmla="*/ 0 w 11677"/>
              <a:gd name="connsiteY4" fmla="*/ 0 h 10133"/>
              <a:gd name="connsiteX0" fmla="*/ 0 w 11677"/>
              <a:gd name="connsiteY0" fmla="*/ 0 h 9866"/>
              <a:gd name="connsiteX1" fmla="*/ 11677 w 11677"/>
              <a:gd name="connsiteY1" fmla="*/ 801 h 9866"/>
              <a:gd name="connsiteX2" fmla="*/ 10138 w 11677"/>
              <a:gd name="connsiteY2" fmla="*/ 9866 h 9866"/>
              <a:gd name="connsiteX3" fmla="*/ 924 w 11677"/>
              <a:gd name="connsiteY3" fmla="*/ 8931 h 9866"/>
              <a:gd name="connsiteX4" fmla="*/ 0 w 11677"/>
              <a:gd name="connsiteY4" fmla="*/ 0 h 9866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791 w 10000"/>
              <a:gd name="connsiteY3" fmla="*/ 9052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844 w 10000"/>
              <a:gd name="connsiteY3" fmla="*/ 9187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976 w 10000"/>
              <a:gd name="connsiteY3" fmla="*/ 9052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812"/>
                </a:lnTo>
                <a:lnTo>
                  <a:pt x="8787" y="10000"/>
                </a:lnTo>
                <a:lnTo>
                  <a:pt x="976" y="9052"/>
                </a:lnTo>
                <a:cubicBezTo>
                  <a:pt x="712" y="6035"/>
                  <a:pt x="264" y="3017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Аустралияның күміс ақшасында бейнеленген жануар?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подготовка 6"/>
          <p:cNvSpPr/>
          <p:nvPr/>
        </p:nvSpPr>
        <p:spPr>
          <a:xfrm>
            <a:off x="683568" y="3474099"/>
            <a:ext cx="342004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Үйректұмсық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Блок-схема: подготовка 7"/>
          <p:cNvSpPr/>
          <p:nvPr/>
        </p:nvSpPr>
        <p:spPr>
          <a:xfrm>
            <a:off x="4325410" y="3503448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Ә) </a:t>
            </a:r>
            <a:r>
              <a:rPr lang="kk-KZ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иви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1" y="160422"/>
            <a:ext cx="720000" cy="720000"/>
          </a:xfrm>
          <a:prstGeom prst="rect">
            <a:avLst/>
          </a:prstGeom>
        </p:spPr>
      </p:pic>
      <p:pic>
        <p:nvPicPr>
          <p:cNvPr id="13" name="Рисунок 12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1" y="895677"/>
            <a:ext cx="720000" cy="720000"/>
          </a:xfrm>
          <a:prstGeom prst="rect">
            <a:avLst/>
          </a:prstGeom>
        </p:spPr>
      </p:pic>
      <p:pic>
        <p:nvPicPr>
          <p:cNvPr id="14" name="Рисунок 13"/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7" y="1615677"/>
            <a:ext cx="720000" cy="72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372" y="148737"/>
            <a:ext cx="2324100" cy="218694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7706134" y="3270584"/>
            <a:ext cx="900000" cy="900000"/>
            <a:chOff x="3207552" y="1048252"/>
            <a:chExt cx="1440000" cy="1440000"/>
          </a:xfrm>
        </p:grpSpPr>
        <p:sp>
          <p:nvSpPr>
            <p:cNvPr id="24" name="Овал 23"/>
            <p:cNvSpPr/>
            <p:nvPr/>
          </p:nvSpPr>
          <p:spPr>
            <a:xfrm>
              <a:off x="3207552" y="1048252"/>
              <a:ext cx="1440000" cy="1440000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3387552" y="1228252"/>
              <a:ext cx="1080000" cy="1080000"/>
            </a:xfrm>
            <a:prstGeom prst="ellipse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3727552" y="1574319"/>
              <a:ext cx="400000" cy="387866"/>
            </a:xfrm>
            <a:prstGeom prst="ellips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258">
            <a:off x="8127851" y="3708825"/>
            <a:ext cx="306566" cy="263300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8045417" y="3270584"/>
            <a:ext cx="221433" cy="869261"/>
            <a:chOff x="3437378" y="1316459"/>
            <a:chExt cx="1045123" cy="319266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3959932" y="3140968"/>
              <a:ext cx="0" cy="1368151"/>
            </a:xfrm>
            <a:prstGeom prst="line">
              <a:avLst/>
            </a:prstGeom>
            <a:ln>
              <a:noFill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047687" y="1706150"/>
              <a:ext cx="1824506" cy="1045123"/>
            </a:xfrm>
            <a:prstGeom prst="rect">
              <a:avLst/>
            </a:prstGeom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5668">
            <a:off x="7916350" y="3687957"/>
            <a:ext cx="277114" cy="192866"/>
          </a:xfrm>
          <a:prstGeom prst="rect">
            <a:avLst/>
          </a:prstGeom>
        </p:spPr>
      </p:pic>
      <p:sp>
        <p:nvSpPr>
          <p:cNvPr id="21" name="Овал 20"/>
          <p:cNvSpPr/>
          <p:nvPr/>
        </p:nvSpPr>
        <p:spPr>
          <a:xfrm>
            <a:off x="8100168" y="3667320"/>
            <a:ext cx="111933" cy="112500"/>
          </a:xfrm>
          <a:prstGeom prst="ellipse">
            <a:avLst/>
          </a:prstGeom>
          <a:solidFill>
            <a:srgbClr val="FF99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706134" y="4340334"/>
            <a:ext cx="900000" cy="21602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dirty="0" smtClean="0"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6" y="238004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63" y="959789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71" y="1693259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Блок-схема: подготовка 30"/>
          <p:cNvSpPr/>
          <p:nvPr/>
        </p:nvSpPr>
        <p:spPr>
          <a:xfrm>
            <a:off x="683568" y="4178346"/>
            <a:ext cx="342004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Эму түйеқұсы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Блок-схема: подготовка 32"/>
          <p:cNvSpPr/>
          <p:nvPr/>
        </p:nvSpPr>
        <p:spPr>
          <a:xfrm>
            <a:off x="4296835" y="4178346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Дуадақ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трелка вверх 1">
            <a:hlinkClick r:id="rId15" action="ppaction://hlinksldjump"/>
          </p:cNvPr>
          <p:cNvSpPr/>
          <p:nvPr/>
        </p:nvSpPr>
        <p:spPr>
          <a:xfrm>
            <a:off x="7765393" y="238003"/>
            <a:ext cx="1144402" cy="1004203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5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уақыт 10 секун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21" grpId="0" animBg="1"/>
      <p:bldP spid="27" grpId="0" animBg="1"/>
      <p:bldP spid="31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ручное управление 4"/>
          <p:cNvSpPr/>
          <p:nvPr/>
        </p:nvSpPr>
        <p:spPr>
          <a:xfrm>
            <a:off x="824761" y="2276867"/>
            <a:ext cx="7231201" cy="103813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846"/>
              <a:gd name="connsiteY0" fmla="*/ 0 h 10267"/>
              <a:gd name="connsiteX1" fmla="*/ 10846 w 10846"/>
              <a:gd name="connsiteY1" fmla="*/ 267 h 10267"/>
              <a:gd name="connsiteX2" fmla="*/ 8846 w 10846"/>
              <a:gd name="connsiteY2" fmla="*/ 10267 h 10267"/>
              <a:gd name="connsiteX3" fmla="*/ 2846 w 10846"/>
              <a:gd name="connsiteY3" fmla="*/ 10267 h 10267"/>
              <a:gd name="connsiteX4" fmla="*/ 0 w 10846"/>
              <a:gd name="connsiteY4" fmla="*/ 0 h 10267"/>
              <a:gd name="connsiteX0" fmla="*/ 0 w 10877"/>
              <a:gd name="connsiteY0" fmla="*/ 0 h 10133"/>
              <a:gd name="connsiteX1" fmla="*/ 10877 w 10877"/>
              <a:gd name="connsiteY1" fmla="*/ 133 h 10133"/>
              <a:gd name="connsiteX2" fmla="*/ 8877 w 10877"/>
              <a:gd name="connsiteY2" fmla="*/ 10133 h 10133"/>
              <a:gd name="connsiteX3" fmla="*/ 2877 w 10877"/>
              <a:gd name="connsiteY3" fmla="*/ 10133 h 10133"/>
              <a:gd name="connsiteX4" fmla="*/ 0 w 10877"/>
              <a:gd name="connsiteY4" fmla="*/ 0 h 10133"/>
              <a:gd name="connsiteX0" fmla="*/ 0 w 10877"/>
              <a:gd name="connsiteY0" fmla="*/ 0 h 10133"/>
              <a:gd name="connsiteX1" fmla="*/ 10877 w 10877"/>
              <a:gd name="connsiteY1" fmla="*/ 133 h 10133"/>
              <a:gd name="connsiteX2" fmla="*/ 8877 w 10877"/>
              <a:gd name="connsiteY2" fmla="*/ 10133 h 10133"/>
              <a:gd name="connsiteX3" fmla="*/ 924 w 10877"/>
              <a:gd name="connsiteY3" fmla="*/ 8931 h 10133"/>
              <a:gd name="connsiteX4" fmla="*/ 0 w 10877"/>
              <a:gd name="connsiteY4" fmla="*/ 0 h 10133"/>
              <a:gd name="connsiteX0" fmla="*/ 0 w 11677"/>
              <a:gd name="connsiteY0" fmla="*/ 0 h 10133"/>
              <a:gd name="connsiteX1" fmla="*/ 11677 w 11677"/>
              <a:gd name="connsiteY1" fmla="*/ 801 h 10133"/>
              <a:gd name="connsiteX2" fmla="*/ 8877 w 11677"/>
              <a:gd name="connsiteY2" fmla="*/ 10133 h 10133"/>
              <a:gd name="connsiteX3" fmla="*/ 924 w 11677"/>
              <a:gd name="connsiteY3" fmla="*/ 8931 h 10133"/>
              <a:gd name="connsiteX4" fmla="*/ 0 w 11677"/>
              <a:gd name="connsiteY4" fmla="*/ 0 h 10133"/>
              <a:gd name="connsiteX0" fmla="*/ 0 w 11677"/>
              <a:gd name="connsiteY0" fmla="*/ 0 h 9866"/>
              <a:gd name="connsiteX1" fmla="*/ 11677 w 11677"/>
              <a:gd name="connsiteY1" fmla="*/ 801 h 9866"/>
              <a:gd name="connsiteX2" fmla="*/ 10138 w 11677"/>
              <a:gd name="connsiteY2" fmla="*/ 9866 h 9866"/>
              <a:gd name="connsiteX3" fmla="*/ 924 w 11677"/>
              <a:gd name="connsiteY3" fmla="*/ 8931 h 9866"/>
              <a:gd name="connsiteX4" fmla="*/ 0 w 11677"/>
              <a:gd name="connsiteY4" fmla="*/ 0 h 9866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791 w 10000"/>
              <a:gd name="connsiteY3" fmla="*/ 9052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844 w 10000"/>
              <a:gd name="connsiteY3" fmla="*/ 9187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976 w 10000"/>
              <a:gd name="connsiteY3" fmla="*/ 9052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812"/>
                </a:lnTo>
                <a:lnTo>
                  <a:pt x="8787" y="10000"/>
                </a:lnTo>
                <a:lnTo>
                  <a:pt x="976" y="9052"/>
                </a:lnTo>
                <a:cubicBezTo>
                  <a:pt x="712" y="6035"/>
                  <a:pt x="264" y="3017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kk-KZ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Антарктида материгіндегі ең кішкентай пингвин 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подготовка 6"/>
          <p:cNvSpPr/>
          <p:nvPr/>
        </p:nvSpPr>
        <p:spPr>
          <a:xfrm>
            <a:off x="4293834" y="4178346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Адели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Блок-схема: подготовка 7"/>
          <p:cNvSpPr/>
          <p:nvPr/>
        </p:nvSpPr>
        <p:spPr>
          <a:xfrm>
            <a:off x="4325410" y="3503448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Ә) Саори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1" y="160422"/>
            <a:ext cx="720000" cy="720000"/>
          </a:xfrm>
          <a:prstGeom prst="rect">
            <a:avLst/>
          </a:prstGeom>
        </p:spPr>
      </p:pic>
      <p:pic>
        <p:nvPicPr>
          <p:cNvPr id="13" name="Рисунок 12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1" y="895677"/>
            <a:ext cx="720000" cy="720000"/>
          </a:xfrm>
          <a:prstGeom prst="rect">
            <a:avLst/>
          </a:prstGeom>
        </p:spPr>
      </p:pic>
      <p:pic>
        <p:nvPicPr>
          <p:cNvPr id="14" name="Рисунок 13"/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7" y="1615677"/>
            <a:ext cx="720000" cy="72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372" y="148737"/>
            <a:ext cx="2324100" cy="218694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7706134" y="3270584"/>
            <a:ext cx="900000" cy="900000"/>
            <a:chOff x="3207552" y="1048252"/>
            <a:chExt cx="1440000" cy="1440000"/>
          </a:xfrm>
        </p:grpSpPr>
        <p:sp>
          <p:nvSpPr>
            <p:cNvPr id="24" name="Овал 23"/>
            <p:cNvSpPr/>
            <p:nvPr/>
          </p:nvSpPr>
          <p:spPr>
            <a:xfrm>
              <a:off x="3207552" y="1048252"/>
              <a:ext cx="1440000" cy="1440000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3387552" y="1228252"/>
              <a:ext cx="1080000" cy="1080000"/>
            </a:xfrm>
            <a:prstGeom prst="ellipse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3727552" y="1574319"/>
              <a:ext cx="400000" cy="387866"/>
            </a:xfrm>
            <a:prstGeom prst="ellips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258">
            <a:off x="8127851" y="3708825"/>
            <a:ext cx="306566" cy="263300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8045417" y="3270584"/>
            <a:ext cx="221433" cy="869261"/>
            <a:chOff x="3437378" y="1316459"/>
            <a:chExt cx="1045123" cy="319266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3959932" y="3140968"/>
              <a:ext cx="0" cy="1368151"/>
            </a:xfrm>
            <a:prstGeom prst="line">
              <a:avLst/>
            </a:prstGeom>
            <a:ln>
              <a:noFill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047687" y="1706150"/>
              <a:ext cx="1824506" cy="1045123"/>
            </a:xfrm>
            <a:prstGeom prst="rect">
              <a:avLst/>
            </a:prstGeom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5668">
            <a:off x="7916350" y="3687957"/>
            <a:ext cx="277114" cy="192866"/>
          </a:xfrm>
          <a:prstGeom prst="rect">
            <a:avLst/>
          </a:prstGeom>
        </p:spPr>
      </p:pic>
      <p:sp>
        <p:nvSpPr>
          <p:cNvPr id="21" name="Овал 20"/>
          <p:cNvSpPr/>
          <p:nvPr/>
        </p:nvSpPr>
        <p:spPr>
          <a:xfrm>
            <a:off x="8100168" y="3667320"/>
            <a:ext cx="111933" cy="112500"/>
          </a:xfrm>
          <a:prstGeom prst="ellipse">
            <a:avLst/>
          </a:prstGeom>
          <a:solidFill>
            <a:srgbClr val="FF99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706134" y="4340334"/>
            <a:ext cx="900000" cy="21602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dirty="0" smtClean="0"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6" y="238004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63" y="959789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71" y="1693259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Блок-схема: подготовка 30"/>
          <p:cNvSpPr/>
          <p:nvPr/>
        </p:nvSpPr>
        <p:spPr>
          <a:xfrm>
            <a:off x="1043608" y="4178346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Дауылпаз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Блок-схема: подготовка 32"/>
          <p:cNvSpPr/>
          <p:nvPr/>
        </p:nvSpPr>
        <p:spPr>
          <a:xfrm>
            <a:off x="1024211" y="3503448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А) Император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Стрелка вверх 33">
            <a:hlinkClick r:id="rId15" action="ppaction://hlinksldjump"/>
          </p:cNvPr>
          <p:cNvSpPr/>
          <p:nvPr/>
        </p:nvSpPr>
        <p:spPr>
          <a:xfrm>
            <a:off x="7765393" y="238003"/>
            <a:ext cx="1144402" cy="1004203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34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dir="u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уақыт 10 секун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21" grpId="0" animBg="1"/>
      <p:bldP spid="27" grpId="0" animBg="1"/>
      <p:bldP spid="31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ручное управление 4"/>
          <p:cNvSpPr/>
          <p:nvPr/>
        </p:nvSpPr>
        <p:spPr>
          <a:xfrm>
            <a:off x="900233" y="2221180"/>
            <a:ext cx="7231201" cy="104940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846"/>
              <a:gd name="connsiteY0" fmla="*/ 0 h 10267"/>
              <a:gd name="connsiteX1" fmla="*/ 10846 w 10846"/>
              <a:gd name="connsiteY1" fmla="*/ 267 h 10267"/>
              <a:gd name="connsiteX2" fmla="*/ 8846 w 10846"/>
              <a:gd name="connsiteY2" fmla="*/ 10267 h 10267"/>
              <a:gd name="connsiteX3" fmla="*/ 2846 w 10846"/>
              <a:gd name="connsiteY3" fmla="*/ 10267 h 10267"/>
              <a:gd name="connsiteX4" fmla="*/ 0 w 10846"/>
              <a:gd name="connsiteY4" fmla="*/ 0 h 10267"/>
              <a:gd name="connsiteX0" fmla="*/ 0 w 10877"/>
              <a:gd name="connsiteY0" fmla="*/ 0 h 10133"/>
              <a:gd name="connsiteX1" fmla="*/ 10877 w 10877"/>
              <a:gd name="connsiteY1" fmla="*/ 133 h 10133"/>
              <a:gd name="connsiteX2" fmla="*/ 8877 w 10877"/>
              <a:gd name="connsiteY2" fmla="*/ 10133 h 10133"/>
              <a:gd name="connsiteX3" fmla="*/ 2877 w 10877"/>
              <a:gd name="connsiteY3" fmla="*/ 10133 h 10133"/>
              <a:gd name="connsiteX4" fmla="*/ 0 w 10877"/>
              <a:gd name="connsiteY4" fmla="*/ 0 h 10133"/>
              <a:gd name="connsiteX0" fmla="*/ 0 w 10877"/>
              <a:gd name="connsiteY0" fmla="*/ 0 h 10133"/>
              <a:gd name="connsiteX1" fmla="*/ 10877 w 10877"/>
              <a:gd name="connsiteY1" fmla="*/ 133 h 10133"/>
              <a:gd name="connsiteX2" fmla="*/ 8877 w 10877"/>
              <a:gd name="connsiteY2" fmla="*/ 10133 h 10133"/>
              <a:gd name="connsiteX3" fmla="*/ 924 w 10877"/>
              <a:gd name="connsiteY3" fmla="*/ 8931 h 10133"/>
              <a:gd name="connsiteX4" fmla="*/ 0 w 10877"/>
              <a:gd name="connsiteY4" fmla="*/ 0 h 10133"/>
              <a:gd name="connsiteX0" fmla="*/ 0 w 11677"/>
              <a:gd name="connsiteY0" fmla="*/ 0 h 10133"/>
              <a:gd name="connsiteX1" fmla="*/ 11677 w 11677"/>
              <a:gd name="connsiteY1" fmla="*/ 801 h 10133"/>
              <a:gd name="connsiteX2" fmla="*/ 8877 w 11677"/>
              <a:gd name="connsiteY2" fmla="*/ 10133 h 10133"/>
              <a:gd name="connsiteX3" fmla="*/ 924 w 11677"/>
              <a:gd name="connsiteY3" fmla="*/ 8931 h 10133"/>
              <a:gd name="connsiteX4" fmla="*/ 0 w 11677"/>
              <a:gd name="connsiteY4" fmla="*/ 0 h 10133"/>
              <a:gd name="connsiteX0" fmla="*/ 0 w 11677"/>
              <a:gd name="connsiteY0" fmla="*/ 0 h 9866"/>
              <a:gd name="connsiteX1" fmla="*/ 11677 w 11677"/>
              <a:gd name="connsiteY1" fmla="*/ 801 h 9866"/>
              <a:gd name="connsiteX2" fmla="*/ 10138 w 11677"/>
              <a:gd name="connsiteY2" fmla="*/ 9866 h 9866"/>
              <a:gd name="connsiteX3" fmla="*/ 924 w 11677"/>
              <a:gd name="connsiteY3" fmla="*/ 8931 h 9866"/>
              <a:gd name="connsiteX4" fmla="*/ 0 w 11677"/>
              <a:gd name="connsiteY4" fmla="*/ 0 h 9866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791 w 10000"/>
              <a:gd name="connsiteY3" fmla="*/ 9052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844 w 10000"/>
              <a:gd name="connsiteY3" fmla="*/ 9187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976 w 10000"/>
              <a:gd name="connsiteY3" fmla="*/ 9052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812"/>
                </a:lnTo>
                <a:lnTo>
                  <a:pt x="8787" y="10000"/>
                </a:lnTo>
                <a:lnTo>
                  <a:pt x="976" y="9052"/>
                </a:lnTo>
                <a:cubicBezTo>
                  <a:pt x="712" y="6035"/>
                  <a:pt x="264" y="3017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Маңғыстау облысындағы табиғи ескерткіш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подготовка 6"/>
          <p:cNvSpPr/>
          <p:nvPr/>
        </p:nvSpPr>
        <p:spPr>
          <a:xfrm>
            <a:off x="359444" y="4258251"/>
            <a:ext cx="3558723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kk-KZ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Торыш тастары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Блок-схема: подготовка 7"/>
          <p:cNvSpPr/>
          <p:nvPr/>
        </p:nvSpPr>
        <p:spPr>
          <a:xfrm>
            <a:off x="4226859" y="3484045"/>
            <a:ext cx="3264732" cy="560743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Ә) Ақтолағай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1" y="160422"/>
            <a:ext cx="720000" cy="720000"/>
          </a:xfrm>
          <a:prstGeom prst="rect">
            <a:avLst/>
          </a:prstGeom>
        </p:spPr>
      </p:pic>
      <p:pic>
        <p:nvPicPr>
          <p:cNvPr id="13" name="Рисунок 12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1" y="895677"/>
            <a:ext cx="720000" cy="720000"/>
          </a:xfrm>
          <a:prstGeom prst="rect">
            <a:avLst/>
          </a:prstGeom>
        </p:spPr>
      </p:pic>
      <p:pic>
        <p:nvPicPr>
          <p:cNvPr id="14" name="Рисунок 13"/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7" y="1615677"/>
            <a:ext cx="720000" cy="72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372" y="148737"/>
            <a:ext cx="2324100" cy="218694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7706132" y="3270583"/>
            <a:ext cx="900000" cy="900000"/>
            <a:chOff x="3207552" y="1048252"/>
            <a:chExt cx="1440000" cy="1440000"/>
          </a:xfrm>
        </p:grpSpPr>
        <p:sp>
          <p:nvSpPr>
            <p:cNvPr id="24" name="Овал 23"/>
            <p:cNvSpPr/>
            <p:nvPr/>
          </p:nvSpPr>
          <p:spPr>
            <a:xfrm>
              <a:off x="3207552" y="1048252"/>
              <a:ext cx="1440000" cy="1440000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3387552" y="1228252"/>
              <a:ext cx="1080000" cy="1080000"/>
            </a:xfrm>
            <a:prstGeom prst="ellipse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3727552" y="1574319"/>
              <a:ext cx="400000" cy="387866"/>
            </a:xfrm>
            <a:prstGeom prst="ellips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258">
            <a:off x="8127851" y="3708825"/>
            <a:ext cx="306566" cy="263300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8055233" y="3284050"/>
            <a:ext cx="221433" cy="869261"/>
            <a:chOff x="3437378" y="1316459"/>
            <a:chExt cx="1045123" cy="319266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3959932" y="3140968"/>
              <a:ext cx="0" cy="1368151"/>
            </a:xfrm>
            <a:prstGeom prst="line">
              <a:avLst/>
            </a:prstGeom>
            <a:ln>
              <a:noFill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047687" y="1706150"/>
              <a:ext cx="1824506" cy="1045123"/>
            </a:xfrm>
            <a:prstGeom prst="rect">
              <a:avLst/>
            </a:prstGeom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5668">
            <a:off x="7916350" y="3687957"/>
            <a:ext cx="277114" cy="192866"/>
          </a:xfrm>
          <a:prstGeom prst="rect">
            <a:avLst/>
          </a:prstGeom>
        </p:spPr>
      </p:pic>
      <p:sp>
        <p:nvSpPr>
          <p:cNvPr id="21" name="Овал 20"/>
          <p:cNvSpPr/>
          <p:nvPr/>
        </p:nvSpPr>
        <p:spPr>
          <a:xfrm>
            <a:off x="8100168" y="3667320"/>
            <a:ext cx="111933" cy="112500"/>
          </a:xfrm>
          <a:prstGeom prst="ellipse">
            <a:avLst/>
          </a:prstGeom>
          <a:solidFill>
            <a:srgbClr val="FF99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706134" y="4340334"/>
            <a:ext cx="900000" cy="21602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dirty="0" smtClean="0"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6" y="238004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63" y="959789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71" y="1693259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Блок-схема: подготовка 30"/>
          <p:cNvSpPr/>
          <p:nvPr/>
        </p:nvSpPr>
        <p:spPr>
          <a:xfrm>
            <a:off x="4155536" y="4264097"/>
            <a:ext cx="3231566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В) Тас ертегі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Блок-схема: подготовка 32"/>
          <p:cNvSpPr/>
          <p:nvPr/>
        </p:nvSpPr>
        <p:spPr>
          <a:xfrm>
            <a:off x="292616" y="3466419"/>
            <a:ext cx="3544659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А) Шарын шатқалы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Стрелка вверх 33">
            <a:hlinkClick r:id="rId15" action="ppaction://hlinksldjump"/>
          </p:cNvPr>
          <p:cNvSpPr/>
          <p:nvPr/>
        </p:nvSpPr>
        <p:spPr>
          <a:xfrm>
            <a:off x="7765393" y="238003"/>
            <a:ext cx="1144402" cy="1004203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04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уақыт 10 секун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21" grpId="0" animBg="1"/>
      <p:bldP spid="27" grpId="0" animBg="1"/>
      <p:bldP spid="31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ручное управление 4"/>
          <p:cNvSpPr/>
          <p:nvPr/>
        </p:nvSpPr>
        <p:spPr>
          <a:xfrm>
            <a:off x="866529" y="2234243"/>
            <a:ext cx="7231201" cy="104740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846"/>
              <a:gd name="connsiteY0" fmla="*/ 0 h 10267"/>
              <a:gd name="connsiteX1" fmla="*/ 10846 w 10846"/>
              <a:gd name="connsiteY1" fmla="*/ 267 h 10267"/>
              <a:gd name="connsiteX2" fmla="*/ 8846 w 10846"/>
              <a:gd name="connsiteY2" fmla="*/ 10267 h 10267"/>
              <a:gd name="connsiteX3" fmla="*/ 2846 w 10846"/>
              <a:gd name="connsiteY3" fmla="*/ 10267 h 10267"/>
              <a:gd name="connsiteX4" fmla="*/ 0 w 10846"/>
              <a:gd name="connsiteY4" fmla="*/ 0 h 10267"/>
              <a:gd name="connsiteX0" fmla="*/ 0 w 10877"/>
              <a:gd name="connsiteY0" fmla="*/ 0 h 10133"/>
              <a:gd name="connsiteX1" fmla="*/ 10877 w 10877"/>
              <a:gd name="connsiteY1" fmla="*/ 133 h 10133"/>
              <a:gd name="connsiteX2" fmla="*/ 8877 w 10877"/>
              <a:gd name="connsiteY2" fmla="*/ 10133 h 10133"/>
              <a:gd name="connsiteX3" fmla="*/ 2877 w 10877"/>
              <a:gd name="connsiteY3" fmla="*/ 10133 h 10133"/>
              <a:gd name="connsiteX4" fmla="*/ 0 w 10877"/>
              <a:gd name="connsiteY4" fmla="*/ 0 h 10133"/>
              <a:gd name="connsiteX0" fmla="*/ 0 w 10877"/>
              <a:gd name="connsiteY0" fmla="*/ 0 h 10133"/>
              <a:gd name="connsiteX1" fmla="*/ 10877 w 10877"/>
              <a:gd name="connsiteY1" fmla="*/ 133 h 10133"/>
              <a:gd name="connsiteX2" fmla="*/ 8877 w 10877"/>
              <a:gd name="connsiteY2" fmla="*/ 10133 h 10133"/>
              <a:gd name="connsiteX3" fmla="*/ 924 w 10877"/>
              <a:gd name="connsiteY3" fmla="*/ 8931 h 10133"/>
              <a:gd name="connsiteX4" fmla="*/ 0 w 10877"/>
              <a:gd name="connsiteY4" fmla="*/ 0 h 10133"/>
              <a:gd name="connsiteX0" fmla="*/ 0 w 11677"/>
              <a:gd name="connsiteY0" fmla="*/ 0 h 10133"/>
              <a:gd name="connsiteX1" fmla="*/ 11677 w 11677"/>
              <a:gd name="connsiteY1" fmla="*/ 801 h 10133"/>
              <a:gd name="connsiteX2" fmla="*/ 8877 w 11677"/>
              <a:gd name="connsiteY2" fmla="*/ 10133 h 10133"/>
              <a:gd name="connsiteX3" fmla="*/ 924 w 11677"/>
              <a:gd name="connsiteY3" fmla="*/ 8931 h 10133"/>
              <a:gd name="connsiteX4" fmla="*/ 0 w 11677"/>
              <a:gd name="connsiteY4" fmla="*/ 0 h 10133"/>
              <a:gd name="connsiteX0" fmla="*/ 0 w 11677"/>
              <a:gd name="connsiteY0" fmla="*/ 0 h 9866"/>
              <a:gd name="connsiteX1" fmla="*/ 11677 w 11677"/>
              <a:gd name="connsiteY1" fmla="*/ 801 h 9866"/>
              <a:gd name="connsiteX2" fmla="*/ 10138 w 11677"/>
              <a:gd name="connsiteY2" fmla="*/ 9866 h 9866"/>
              <a:gd name="connsiteX3" fmla="*/ 924 w 11677"/>
              <a:gd name="connsiteY3" fmla="*/ 8931 h 9866"/>
              <a:gd name="connsiteX4" fmla="*/ 0 w 11677"/>
              <a:gd name="connsiteY4" fmla="*/ 0 h 9866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791 w 10000"/>
              <a:gd name="connsiteY3" fmla="*/ 9052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844 w 10000"/>
              <a:gd name="connsiteY3" fmla="*/ 9187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976 w 10000"/>
              <a:gd name="connsiteY3" fmla="*/ 9052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812"/>
                </a:lnTo>
                <a:lnTo>
                  <a:pt x="8787" y="10000"/>
                </a:lnTo>
                <a:lnTo>
                  <a:pt x="976" y="9052"/>
                </a:lnTo>
                <a:cubicBezTo>
                  <a:pt x="712" y="6035"/>
                  <a:pt x="264" y="3017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kk-KZ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Оңтүстік Америкадағы терісі өте бағалы кеміргіш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подготовка 6"/>
          <p:cNvSpPr/>
          <p:nvPr/>
        </p:nvSpPr>
        <p:spPr>
          <a:xfrm>
            <a:off x="4293834" y="3497340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Ә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Шиншилла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Блок-схема: подготовка 7"/>
          <p:cNvSpPr/>
          <p:nvPr/>
        </p:nvSpPr>
        <p:spPr>
          <a:xfrm>
            <a:off x="1015852" y="4194813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Лама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1" y="160422"/>
            <a:ext cx="720000" cy="720000"/>
          </a:xfrm>
          <a:prstGeom prst="rect">
            <a:avLst/>
          </a:prstGeom>
        </p:spPr>
      </p:pic>
      <p:pic>
        <p:nvPicPr>
          <p:cNvPr id="13" name="Рисунок 12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1" y="895677"/>
            <a:ext cx="720000" cy="720000"/>
          </a:xfrm>
          <a:prstGeom prst="rect">
            <a:avLst/>
          </a:prstGeom>
        </p:spPr>
      </p:pic>
      <p:pic>
        <p:nvPicPr>
          <p:cNvPr id="14" name="Рисунок 13"/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7" y="1615677"/>
            <a:ext cx="720000" cy="72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372" y="148737"/>
            <a:ext cx="2324100" cy="218694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7706134" y="3270584"/>
            <a:ext cx="900000" cy="900000"/>
            <a:chOff x="3207552" y="1048252"/>
            <a:chExt cx="1440000" cy="1440000"/>
          </a:xfrm>
        </p:grpSpPr>
        <p:sp>
          <p:nvSpPr>
            <p:cNvPr id="24" name="Овал 23"/>
            <p:cNvSpPr/>
            <p:nvPr/>
          </p:nvSpPr>
          <p:spPr>
            <a:xfrm>
              <a:off x="3207552" y="1048252"/>
              <a:ext cx="1440000" cy="1440000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3387552" y="1228252"/>
              <a:ext cx="1080000" cy="1080000"/>
            </a:xfrm>
            <a:prstGeom prst="ellipse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3727552" y="1574319"/>
              <a:ext cx="400000" cy="387866"/>
            </a:xfrm>
            <a:prstGeom prst="ellips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258">
            <a:off x="8127851" y="3708825"/>
            <a:ext cx="306566" cy="263300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8045417" y="3270584"/>
            <a:ext cx="221433" cy="869261"/>
            <a:chOff x="3437378" y="1316459"/>
            <a:chExt cx="1045123" cy="319266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3959932" y="3140968"/>
              <a:ext cx="0" cy="1368151"/>
            </a:xfrm>
            <a:prstGeom prst="line">
              <a:avLst/>
            </a:prstGeom>
            <a:ln>
              <a:noFill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047687" y="1706150"/>
              <a:ext cx="1824506" cy="1045123"/>
            </a:xfrm>
            <a:prstGeom prst="rect">
              <a:avLst/>
            </a:prstGeom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5668">
            <a:off x="7916350" y="3687957"/>
            <a:ext cx="277114" cy="192866"/>
          </a:xfrm>
          <a:prstGeom prst="rect">
            <a:avLst/>
          </a:prstGeom>
        </p:spPr>
      </p:pic>
      <p:sp>
        <p:nvSpPr>
          <p:cNvPr id="21" name="Овал 20"/>
          <p:cNvSpPr/>
          <p:nvPr/>
        </p:nvSpPr>
        <p:spPr>
          <a:xfrm>
            <a:off x="8100168" y="3667320"/>
            <a:ext cx="111933" cy="112500"/>
          </a:xfrm>
          <a:prstGeom prst="ellipse">
            <a:avLst/>
          </a:prstGeom>
          <a:solidFill>
            <a:srgbClr val="FF99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706134" y="4340334"/>
            <a:ext cx="900000" cy="21602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dirty="0" smtClean="0"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6" y="238004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63" y="959789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71" y="1693259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Блок-схема: подготовка 30"/>
          <p:cNvSpPr/>
          <p:nvPr/>
        </p:nvSpPr>
        <p:spPr>
          <a:xfrm>
            <a:off x="4325063" y="4194813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В) Тапир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Блок-схема: подготовка 32"/>
          <p:cNvSpPr/>
          <p:nvPr/>
        </p:nvSpPr>
        <p:spPr>
          <a:xfrm>
            <a:off x="1024211" y="3503448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А) Кондор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Стрелка вверх 33">
            <a:hlinkClick r:id="rId15" action="ppaction://hlinksldjump"/>
          </p:cNvPr>
          <p:cNvSpPr/>
          <p:nvPr/>
        </p:nvSpPr>
        <p:spPr>
          <a:xfrm>
            <a:off x="7765393" y="238003"/>
            <a:ext cx="1144402" cy="1004203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69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doors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уақыт 10 секун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21" grpId="0" animBg="1"/>
      <p:bldP spid="27" grpId="0" animBg="1"/>
      <p:bldP spid="31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ручное управление 4"/>
          <p:cNvSpPr/>
          <p:nvPr/>
        </p:nvSpPr>
        <p:spPr>
          <a:xfrm>
            <a:off x="905599" y="2235336"/>
            <a:ext cx="7231201" cy="106287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846"/>
              <a:gd name="connsiteY0" fmla="*/ 0 h 10267"/>
              <a:gd name="connsiteX1" fmla="*/ 10846 w 10846"/>
              <a:gd name="connsiteY1" fmla="*/ 267 h 10267"/>
              <a:gd name="connsiteX2" fmla="*/ 8846 w 10846"/>
              <a:gd name="connsiteY2" fmla="*/ 10267 h 10267"/>
              <a:gd name="connsiteX3" fmla="*/ 2846 w 10846"/>
              <a:gd name="connsiteY3" fmla="*/ 10267 h 10267"/>
              <a:gd name="connsiteX4" fmla="*/ 0 w 10846"/>
              <a:gd name="connsiteY4" fmla="*/ 0 h 10267"/>
              <a:gd name="connsiteX0" fmla="*/ 0 w 10877"/>
              <a:gd name="connsiteY0" fmla="*/ 0 h 10133"/>
              <a:gd name="connsiteX1" fmla="*/ 10877 w 10877"/>
              <a:gd name="connsiteY1" fmla="*/ 133 h 10133"/>
              <a:gd name="connsiteX2" fmla="*/ 8877 w 10877"/>
              <a:gd name="connsiteY2" fmla="*/ 10133 h 10133"/>
              <a:gd name="connsiteX3" fmla="*/ 2877 w 10877"/>
              <a:gd name="connsiteY3" fmla="*/ 10133 h 10133"/>
              <a:gd name="connsiteX4" fmla="*/ 0 w 10877"/>
              <a:gd name="connsiteY4" fmla="*/ 0 h 10133"/>
              <a:gd name="connsiteX0" fmla="*/ 0 w 10877"/>
              <a:gd name="connsiteY0" fmla="*/ 0 h 10133"/>
              <a:gd name="connsiteX1" fmla="*/ 10877 w 10877"/>
              <a:gd name="connsiteY1" fmla="*/ 133 h 10133"/>
              <a:gd name="connsiteX2" fmla="*/ 8877 w 10877"/>
              <a:gd name="connsiteY2" fmla="*/ 10133 h 10133"/>
              <a:gd name="connsiteX3" fmla="*/ 924 w 10877"/>
              <a:gd name="connsiteY3" fmla="*/ 8931 h 10133"/>
              <a:gd name="connsiteX4" fmla="*/ 0 w 10877"/>
              <a:gd name="connsiteY4" fmla="*/ 0 h 10133"/>
              <a:gd name="connsiteX0" fmla="*/ 0 w 11677"/>
              <a:gd name="connsiteY0" fmla="*/ 0 h 10133"/>
              <a:gd name="connsiteX1" fmla="*/ 11677 w 11677"/>
              <a:gd name="connsiteY1" fmla="*/ 801 h 10133"/>
              <a:gd name="connsiteX2" fmla="*/ 8877 w 11677"/>
              <a:gd name="connsiteY2" fmla="*/ 10133 h 10133"/>
              <a:gd name="connsiteX3" fmla="*/ 924 w 11677"/>
              <a:gd name="connsiteY3" fmla="*/ 8931 h 10133"/>
              <a:gd name="connsiteX4" fmla="*/ 0 w 11677"/>
              <a:gd name="connsiteY4" fmla="*/ 0 h 10133"/>
              <a:gd name="connsiteX0" fmla="*/ 0 w 11677"/>
              <a:gd name="connsiteY0" fmla="*/ 0 h 9866"/>
              <a:gd name="connsiteX1" fmla="*/ 11677 w 11677"/>
              <a:gd name="connsiteY1" fmla="*/ 801 h 9866"/>
              <a:gd name="connsiteX2" fmla="*/ 10138 w 11677"/>
              <a:gd name="connsiteY2" fmla="*/ 9866 h 9866"/>
              <a:gd name="connsiteX3" fmla="*/ 924 w 11677"/>
              <a:gd name="connsiteY3" fmla="*/ 8931 h 9866"/>
              <a:gd name="connsiteX4" fmla="*/ 0 w 11677"/>
              <a:gd name="connsiteY4" fmla="*/ 0 h 9866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791 w 10000"/>
              <a:gd name="connsiteY3" fmla="*/ 9052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844 w 10000"/>
              <a:gd name="connsiteY3" fmla="*/ 9187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976 w 10000"/>
              <a:gd name="connsiteY3" fmla="*/ 9052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812"/>
                </a:lnTo>
                <a:lnTo>
                  <a:pt x="8787" y="10000"/>
                </a:lnTo>
                <a:lnTo>
                  <a:pt x="976" y="9052"/>
                </a:lnTo>
                <a:cubicBezTo>
                  <a:pt x="712" y="6035"/>
                  <a:pt x="264" y="3017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r>
              <a:rPr lang="kk-KZ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Алтынемел ұлттық саябағының символы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подготовка 6"/>
          <p:cNvSpPr/>
          <p:nvPr/>
        </p:nvSpPr>
        <p:spPr>
          <a:xfrm>
            <a:off x="556381" y="3500614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«Әнші құм»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Блок-схема: подготовка 7"/>
          <p:cNvSpPr/>
          <p:nvPr/>
        </p:nvSpPr>
        <p:spPr>
          <a:xfrm>
            <a:off x="4092825" y="3544811"/>
            <a:ext cx="3176041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Ә) «Күміс құм»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1" y="160422"/>
            <a:ext cx="720000" cy="720000"/>
          </a:xfrm>
          <a:prstGeom prst="rect">
            <a:avLst/>
          </a:prstGeom>
        </p:spPr>
      </p:pic>
      <p:pic>
        <p:nvPicPr>
          <p:cNvPr id="13" name="Рисунок 12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1" y="895677"/>
            <a:ext cx="720000" cy="720000"/>
          </a:xfrm>
          <a:prstGeom prst="rect">
            <a:avLst/>
          </a:prstGeom>
        </p:spPr>
      </p:pic>
      <p:pic>
        <p:nvPicPr>
          <p:cNvPr id="14" name="Рисунок 13"/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7" y="1615677"/>
            <a:ext cx="720000" cy="72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372" y="148737"/>
            <a:ext cx="2324100" cy="218694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7706134" y="3270584"/>
            <a:ext cx="900000" cy="900000"/>
            <a:chOff x="3207552" y="1048252"/>
            <a:chExt cx="1440000" cy="1440000"/>
          </a:xfrm>
        </p:grpSpPr>
        <p:sp>
          <p:nvSpPr>
            <p:cNvPr id="24" name="Овал 23"/>
            <p:cNvSpPr/>
            <p:nvPr/>
          </p:nvSpPr>
          <p:spPr>
            <a:xfrm>
              <a:off x="3207552" y="1048252"/>
              <a:ext cx="1440000" cy="1440000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" name="Овал 24"/>
            <p:cNvSpPr/>
            <p:nvPr/>
          </p:nvSpPr>
          <p:spPr>
            <a:xfrm>
              <a:off x="3387552" y="1228252"/>
              <a:ext cx="1080000" cy="1080000"/>
            </a:xfrm>
            <a:prstGeom prst="ellipse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" name="Овал 25"/>
            <p:cNvSpPr/>
            <p:nvPr/>
          </p:nvSpPr>
          <p:spPr>
            <a:xfrm>
              <a:off x="3727552" y="1574319"/>
              <a:ext cx="400000" cy="387866"/>
            </a:xfrm>
            <a:prstGeom prst="ellips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258">
            <a:off x="8127851" y="3708825"/>
            <a:ext cx="306566" cy="263300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8045417" y="3270584"/>
            <a:ext cx="221433" cy="869261"/>
            <a:chOff x="3437378" y="1316459"/>
            <a:chExt cx="1045123" cy="319266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3959932" y="3140968"/>
              <a:ext cx="0" cy="1368151"/>
            </a:xfrm>
            <a:prstGeom prst="line">
              <a:avLst/>
            </a:prstGeom>
            <a:ln>
              <a:noFill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047687" y="1706150"/>
              <a:ext cx="1824506" cy="1045123"/>
            </a:xfrm>
            <a:prstGeom prst="rect">
              <a:avLst/>
            </a:prstGeom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5668">
            <a:off x="7916350" y="3687957"/>
            <a:ext cx="277114" cy="192866"/>
          </a:xfrm>
          <a:prstGeom prst="rect">
            <a:avLst/>
          </a:prstGeom>
        </p:spPr>
      </p:pic>
      <p:sp>
        <p:nvSpPr>
          <p:cNvPr id="21" name="Овал 20"/>
          <p:cNvSpPr/>
          <p:nvPr/>
        </p:nvSpPr>
        <p:spPr>
          <a:xfrm>
            <a:off x="8100168" y="3667320"/>
            <a:ext cx="111933" cy="112500"/>
          </a:xfrm>
          <a:prstGeom prst="ellipse">
            <a:avLst/>
          </a:prstGeom>
          <a:solidFill>
            <a:srgbClr val="FF99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706134" y="4340334"/>
            <a:ext cx="900000" cy="21602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1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6" y="238004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63" y="959789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71" y="1693259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Блок-схема: подготовка 30"/>
          <p:cNvSpPr/>
          <p:nvPr/>
        </p:nvSpPr>
        <p:spPr>
          <a:xfrm>
            <a:off x="582827" y="4286358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«Тас ертегі»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Блок-схема: подготовка 32"/>
          <p:cNvSpPr/>
          <p:nvPr/>
        </p:nvSpPr>
        <p:spPr>
          <a:xfrm>
            <a:off x="4152884" y="4286358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«Жез киік»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Стрелка вверх 33">
            <a:hlinkClick r:id="rId15" action="ppaction://hlinksldjump"/>
          </p:cNvPr>
          <p:cNvSpPr/>
          <p:nvPr/>
        </p:nvSpPr>
        <p:spPr>
          <a:xfrm>
            <a:off x="7765393" y="238003"/>
            <a:ext cx="1144402" cy="1004203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1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уақыт 10 секун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21" grpId="0" animBg="1"/>
      <p:bldP spid="27" grpId="0" animBg="1"/>
      <p:bldP spid="31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ручное управление 4"/>
          <p:cNvSpPr/>
          <p:nvPr/>
        </p:nvSpPr>
        <p:spPr>
          <a:xfrm>
            <a:off x="1106393" y="2213887"/>
            <a:ext cx="7231201" cy="97182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846"/>
              <a:gd name="connsiteY0" fmla="*/ 0 h 10267"/>
              <a:gd name="connsiteX1" fmla="*/ 10846 w 10846"/>
              <a:gd name="connsiteY1" fmla="*/ 267 h 10267"/>
              <a:gd name="connsiteX2" fmla="*/ 8846 w 10846"/>
              <a:gd name="connsiteY2" fmla="*/ 10267 h 10267"/>
              <a:gd name="connsiteX3" fmla="*/ 2846 w 10846"/>
              <a:gd name="connsiteY3" fmla="*/ 10267 h 10267"/>
              <a:gd name="connsiteX4" fmla="*/ 0 w 10846"/>
              <a:gd name="connsiteY4" fmla="*/ 0 h 10267"/>
              <a:gd name="connsiteX0" fmla="*/ 0 w 10877"/>
              <a:gd name="connsiteY0" fmla="*/ 0 h 10133"/>
              <a:gd name="connsiteX1" fmla="*/ 10877 w 10877"/>
              <a:gd name="connsiteY1" fmla="*/ 133 h 10133"/>
              <a:gd name="connsiteX2" fmla="*/ 8877 w 10877"/>
              <a:gd name="connsiteY2" fmla="*/ 10133 h 10133"/>
              <a:gd name="connsiteX3" fmla="*/ 2877 w 10877"/>
              <a:gd name="connsiteY3" fmla="*/ 10133 h 10133"/>
              <a:gd name="connsiteX4" fmla="*/ 0 w 10877"/>
              <a:gd name="connsiteY4" fmla="*/ 0 h 10133"/>
              <a:gd name="connsiteX0" fmla="*/ 0 w 10877"/>
              <a:gd name="connsiteY0" fmla="*/ 0 h 10133"/>
              <a:gd name="connsiteX1" fmla="*/ 10877 w 10877"/>
              <a:gd name="connsiteY1" fmla="*/ 133 h 10133"/>
              <a:gd name="connsiteX2" fmla="*/ 8877 w 10877"/>
              <a:gd name="connsiteY2" fmla="*/ 10133 h 10133"/>
              <a:gd name="connsiteX3" fmla="*/ 924 w 10877"/>
              <a:gd name="connsiteY3" fmla="*/ 8931 h 10133"/>
              <a:gd name="connsiteX4" fmla="*/ 0 w 10877"/>
              <a:gd name="connsiteY4" fmla="*/ 0 h 10133"/>
              <a:gd name="connsiteX0" fmla="*/ 0 w 11677"/>
              <a:gd name="connsiteY0" fmla="*/ 0 h 10133"/>
              <a:gd name="connsiteX1" fmla="*/ 11677 w 11677"/>
              <a:gd name="connsiteY1" fmla="*/ 801 h 10133"/>
              <a:gd name="connsiteX2" fmla="*/ 8877 w 11677"/>
              <a:gd name="connsiteY2" fmla="*/ 10133 h 10133"/>
              <a:gd name="connsiteX3" fmla="*/ 924 w 11677"/>
              <a:gd name="connsiteY3" fmla="*/ 8931 h 10133"/>
              <a:gd name="connsiteX4" fmla="*/ 0 w 11677"/>
              <a:gd name="connsiteY4" fmla="*/ 0 h 10133"/>
              <a:gd name="connsiteX0" fmla="*/ 0 w 11677"/>
              <a:gd name="connsiteY0" fmla="*/ 0 h 9866"/>
              <a:gd name="connsiteX1" fmla="*/ 11677 w 11677"/>
              <a:gd name="connsiteY1" fmla="*/ 801 h 9866"/>
              <a:gd name="connsiteX2" fmla="*/ 10138 w 11677"/>
              <a:gd name="connsiteY2" fmla="*/ 9866 h 9866"/>
              <a:gd name="connsiteX3" fmla="*/ 924 w 11677"/>
              <a:gd name="connsiteY3" fmla="*/ 8931 h 9866"/>
              <a:gd name="connsiteX4" fmla="*/ 0 w 11677"/>
              <a:gd name="connsiteY4" fmla="*/ 0 h 9866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791 w 10000"/>
              <a:gd name="connsiteY3" fmla="*/ 9052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844 w 10000"/>
              <a:gd name="connsiteY3" fmla="*/ 9187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976 w 10000"/>
              <a:gd name="connsiteY3" fmla="*/ 9052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812"/>
                </a:lnTo>
                <a:lnTo>
                  <a:pt x="8787" y="10000"/>
                </a:lnTo>
                <a:lnTo>
                  <a:pt x="976" y="9052"/>
                </a:lnTo>
                <a:cubicBezTo>
                  <a:pt x="712" y="6035"/>
                  <a:pt x="264" y="3017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6. Африкадағы адамдар мен жануарларға ұйқы ауруын жұқтыратын жәндік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подготовка 6"/>
          <p:cNvSpPr/>
          <p:nvPr/>
        </p:nvSpPr>
        <p:spPr>
          <a:xfrm>
            <a:off x="4319093" y="4184814"/>
            <a:ext cx="3060000" cy="625652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Цеце шыбыны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Блок-схема: подготовка 7"/>
          <p:cNvSpPr/>
          <p:nvPr/>
        </p:nvSpPr>
        <p:spPr>
          <a:xfrm>
            <a:off x="4319093" y="3360388"/>
            <a:ext cx="3060000" cy="625652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Ә) Термит құмырсқасы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1" y="160422"/>
            <a:ext cx="720000" cy="720000"/>
          </a:xfrm>
          <a:prstGeom prst="rect">
            <a:avLst/>
          </a:prstGeom>
        </p:spPr>
      </p:pic>
      <p:pic>
        <p:nvPicPr>
          <p:cNvPr id="13" name="Рисунок 12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1" y="895677"/>
            <a:ext cx="720000" cy="720000"/>
          </a:xfrm>
          <a:prstGeom prst="rect">
            <a:avLst/>
          </a:prstGeom>
        </p:spPr>
      </p:pic>
      <p:pic>
        <p:nvPicPr>
          <p:cNvPr id="14" name="Рисунок 13"/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7" y="1615677"/>
            <a:ext cx="720000" cy="72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-8401"/>
            <a:ext cx="2324100" cy="218694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7706134" y="3270584"/>
            <a:ext cx="900000" cy="900000"/>
            <a:chOff x="3207552" y="1048252"/>
            <a:chExt cx="1440000" cy="1440000"/>
          </a:xfrm>
        </p:grpSpPr>
        <p:sp>
          <p:nvSpPr>
            <p:cNvPr id="24" name="Овал 23"/>
            <p:cNvSpPr/>
            <p:nvPr/>
          </p:nvSpPr>
          <p:spPr>
            <a:xfrm>
              <a:off x="3207552" y="1048252"/>
              <a:ext cx="1440000" cy="1440000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" name="Овал 24"/>
            <p:cNvSpPr/>
            <p:nvPr/>
          </p:nvSpPr>
          <p:spPr>
            <a:xfrm>
              <a:off x="3387552" y="1228252"/>
              <a:ext cx="1080000" cy="1080000"/>
            </a:xfrm>
            <a:prstGeom prst="ellipse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" name="Овал 25"/>
            <p:cNvSpPr/>
            <p:nvPr/>
          </p:nvSpPr>
          <p:spPr>
            <a:xfrm>
              <a:off x="3727552" y="1574319"/>
              <a:ext cx="400000" cy="387866"/>
            </a:xfrm>
            <a:prstGeom prst="ellips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258">
            <a:off x="8127851" y="3708825"/>
            <a:ext cx="306566" cy="263300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8045417" y="3270584"/>
            <a:ext cx="221433" cy="869261"/>
            <a:chOff x="3437378" y="1316459"/>
            <a:chExt cx="1045123" cy="319266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3959932" y="3140968"/>
              <a:ext cx="0" cy="1368151"/>
            </a:xfrm>
            <a:prstGeom prst="line">
              <a:avLst/>
            </a:prstGeom>
            <a:ln>
              <a:noFill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047687" y="1706150"/>
              <a:ext cx="1824506" cy="1045123"/>
            </a:xfrm>
            <a:prstGeom prst="rect">
              <a:avLst/>
            </a:prstGeom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5668">
            <a:off x="7916350" y="3687957"/>
            <a:ext cx="277114" cy="192866"/>
          </a:xfrm>
          <a:prstGeom prst="rect">
            <a:avLst/>
          </a:prstGeom>
        </p:spPr>
      </p:pic>
      <p:sp>
        <p:nvSpPr>
          <p:cNvPr id="21" name="Овал 20"/>
          <p:cNvSpPr/>
          <p:nvPr/>
        </p:nvSpPr>
        <p:spPr>
          <a:xfrm>
            <a:off x="8100168" y="3667320"/>
            <a:ext cx="111933" cy="112500"/>
          </a:xfrm>
          <a:prstGeom prst="ellipse">
            <a:avLst/>
          </a:prstGeom>
          <a:solidFill>
            <a:srgbClr val="FF99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706134" y="4340334"/>
            <a:ext cx="900000" cy="21602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1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6" y="238004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63" y="959789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71" y="1693259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Блок-схема: подготовка 30"/>
          <p:cNvSpPr/>
          <p:nvPr/>
        </p:nvSpPr>
        <p:spPr>
          <a:xfrm>
            <a:off x="943496" y="4191826"/>
            <a:ext cx="3060000" cy="625652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Қоңыр қоңыз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Блок-схема: подготовка 32"/>
          <p:cNvSpPr/>
          <p:nvPr/>
        </p:nvSpPr>
        <p:spPr>
          <a:xfrm>
            <a:off x="919221" y="3354494"/>
            <a:ext cx="3060000" cy="625652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А) Мұртты маса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Стрелка вверх 33">
            <a:hlinkClick r:id="rId15" action="ppaction://hlinksldjump"/>
          </p:cNvPr>
          <p:cNvSpPr/>
          <p:nvPr/>
        </p:nvSpPr>
        <p:spPr>
          <a:xfrm>
            <a:off x="7765393" y="238003"/>
            <a:ext cx="1144402" cy="1004203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81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уақыт 10 секун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21" grpId="0" animBg="1"/>
      <p:bldP spid="27" grpId="0" animBg="1"/>
      <p:bldP spid="31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ручное управление 4"/>
          <p:cNvSpPr/>
          <p:nvPr/>
        </p:nvSpPr>
        <p:spPr>
          <a:xfrm>
            <a:off x="1005025" y="2158733"/>
            <a:ext cx="7369630" cy="105560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846"/>
              <a:gd name="connsiteY0" fmla="*/ 0 h 10267"/>
              <a:gd name="connsiteX1" fmla="*/ 10846 w 10846"/>
              <a:gd name="connsiteY1" fmla="*/ 267 h 10267"/>
              <a:gd name="connsiteX2" fmla="*/ 8846 w 10846"/>
              <a:gd name="connsiteY2" fmla="*/ 10267 h 10267"/>
              <a:gd name="connsiteX3" fmla="*/ 2846 w 10846"/>
              <a:gd name="connsiteY3" fmla="*/ 10267 h 10267"/>
              <a:gd name="connsiteX4" fmla="*/ 0 w 10846"/>
              <a:gd name="connsiteY4" fmla="*/ 0 h 10267"/>
              <a:gd name="connsiteX0" fmla="*/ 0 w 10877"/>
              <a:gd name="connsiteY0" fmla="*/ 0 h 10133"/>
              <a:gd name="connsiteX1" fmla="*/ 10877 w 10877"/>
              <a:gd name="connsiteY1" fmla="*/ 133 h 10133"/>
              <a:gd name="connsiteX2" fmla="*/ 8877 w 10877"/>
              <a:gd name="connsiteY2" fmla="*/ 10133 h 10133"/>
              <a:gd name="connsiteX3" fmla="*/ 2877 w 10877"/>
              <a:gd name="connsiteY3" fmla="*/ 10133 h 10133"/>
              <a:gd name="connsiteX4" fmla="*/ 0 w 10877"/>
              <a:gd name="connsiteY4" fmla="*/ 0 h 10133"/>
              <a:gd name="connsiteX0" fmla="*/ 0 w 10877"/>
              <a:gd name="connsiteY0" fmla="*/ 0 h 10133"/>
              <a:gd name="connsiteX1" fmla="*/ 10877 w 10877"/>
              <a:gd name="connsiteY1" fmla="*/ 133 h 10133"/>
              <a:gd name="connsiteX2" fmla="*/ 8877 w 10877"/>
              <a:gd name="connsiteY2" fmla="*/ 10133 h 10133"/>
              <a:gd name="connsiteX3" fmla="*/ 924 w 10877"/>
              <a:gd name="connsiteY3" fmla="*/ 8931 h 10133"/>
              <a:gd name="connsiteX4" fmla="*/ 0 w 10877"/>
              <a:gd name="connsiteY4" fmla="*/ 0 h 10133"/>
              <a:gd name="connsiteX0" fmla="*/ 0 w 11677"/>
              <a:gd name="connsiteY0" fmla="*/ 0 h 10133"/>
              <a:gd name="connsiteX1" fmla="*/ 11677 w 11677"/>
              <a:gd name="connsiteY1" fmla="*/ 801 h 10133"/>
              <a:gd name="connsiteX2" fmla="*/ 8877 w 11677"/>
              <a:gd name="connsiteY2" fmla="*/ 10133 h 10133"/>
              <a:gd name="connsiteX3" fmla="*/ 924 w 11677"/>
              <a:gd name="connsiteY3" fmla="*/ 8931 h 10133"/>
              <a:gd name="connsiteX4" fmla="*/ 0 w 11677"/>
              <a:gd name="connsiteY4" fmla="*/ 0 h 10133"/>
              <a:gd name="connsiteX0" fmla="*/ 0 w 11677"/>
              <a:gd name="connsiteY0" fmla="*/ 0 h 9866"/>
              <a:gd name="connsiteX1" fmla="*/ 11677 w 11677"/>
              <a:gd name="connsiteY1" fmla="*/ 801 h 9866"/>
              <a:gd name="connsiteX2" fmla="*/ 10138 w 11677"/>
              <a:gd name="connsiteY2" fmla="*/ 9866 h 9866"/>
              <a:gd name="connsiteX3" fmla="*/ 924 w 11677"/>
              <a:gd name="connsiteY3" fmla="*/ 8931 h 9866"/>
              <a:gd name="connsiteX4" fmla="*/ 0 w 11677"/>
              <a:gd name="connsiteY4" fmla="*/ 0 h 9866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791 w 10000"/>
              <a:gd name="connsiteY3" fmla="*/ 9052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844 w 10000"/>
              <a:gd name="connsiteY3" fmla="*/ 9187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812 h 10000"/>
              <a:gd name="connsiteX2" fmla="*/ 8787 w 10000"/>
              <a:gd name="connsiteY2" fmla="*/ 10000 h 10000"/>
              <a:gd name="connsiteX3" fmla="*/ 976 w 10000"/>
              <a:gd name="connsiteY3" fmla="*/ 9052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812"/>
                </a:lnTo>
                <a:lnTo>
                  <a:pt x="8787" y="10000"/>
                </a:lnTo>
                <a:lnTo>
                  <a:pt x="976" y="9052"/>
                </a:lnTo>
                <a:cubicBezTo>
                  <a:pt x="712" y="6035"/>
                  <a:pt x="264" y="3017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kk-KZ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Аргентина елінің атауы латын </a:t>
            </a:r>
          </a:p>
          <a:p>
            <a:pPr algn="ctr"/>
            <a:r>
              <a:rPr lang="kk-KZ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тілінде қандай мағына береді?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подготовка 6"/>
          <p:cNvSpPr/>
          <p:nvPr/>
        </p:nvSpPr>
        <p:spPr>
          <a:xfrm>
            <a:off x="1038275" y="4188042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Күміс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Блок-схема: подготовка 7"/>
          <p:cNvSpPr/>
          <p:nvPr/>
        </p:nvSpPr>
        <p:spPr>
          <a:xfrm>
            <a:off x="4325410" y="3503448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Ә) Қалайы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1" y="160422"/>
            <a:ext cx="720000" cy="720000"/>
          </a:xfrm>
          <a:prstGeom prst="rect">
            <a:avLst/>
          </a:prstGeom>
        </p:spPr>
      </p:pic>
      <p:pic>
        <p:nvPicPr>
          <p:cNvPr id="13" name="Рисунок 12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1" y="895677"/>
            <a:ext cx="720000" cy="720000"/>
          </a:xfrm>
          <a:prstGeom prst="rect">
            <a:avLst/>
          </a:prstGeom>
        </p:spPr>
      </p:pic>
      <p:pic>
        <p:nvPicPr>
          <p:cNvPr id="14" name="Рисунок 13"/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7" y="1615677"/>
            <a:ext cx="720000" cy="72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372" y="148737"/>
            <a:ext cx="2324100" cy="218694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7706134" y="3270584"/>
            <a:ext cx="900000" cy="900000"/>
            <a:chOff x="3207552" y="1048252"/>
            <a:chExt cx="1440000" cy="1440000"/>
          </a:xfrm>
        </p:grpSpPr>
        <p:sp>
          <p:nvSpPr>
            <p:cNvPr id="24" name="Овал 23"/>
            <p:cNvSpPr/>
            <p:nvPr/>
          </p:nvSpPr>
          <p:spPr>
            <a:xfrm>
              <a:off x="3207552" y="1048252"/>
              <a:ext cx="1440000" cy="1440000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" name="Овал 24"/>
            <p:cNvSpPr/>
            <p:nvPr/>
          </p:nvSpPr>
          <p:spPr>
            <a:xfrm>
              <a:off x="3387552" y="1228252"/>
              <a:ext cx="1080000" cy="1080000"/>
            </a:xfrm>
            <a:prstGeom prst="ellipse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" name="Овал 25"/>
            <p:cNvSpPr/>
            <p:nvPr/>
          </p:nvSpPr>
          <p:spPr>
            <a:xfrm>
              <a:off x="3727552" y="1574319"/>
              <a:ext cx="400000" cy="387866"/>
            </a:xfrm>
            <a:prstGeom prst="ellips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258">
            <a:off x="8127851" y="3708825"/>
            <a:ext cx="306566" cy="263300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8045417" y="3270584"/>
            <a:ext cx="221433" cy="869261"/>
            <a:chOff x="3437378" y="1316459"/>
            <a:chExt cx="1045123" cy="319266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3959932" y="3140968"/>
              <a:ext cx="0" cy="1368151"/>
            </a:xfrm>
            <a:prstGeom prst="line">
              <a:avLst/>
            </a:prstGeom>
            <a:ln>
              <a:noFill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047687" y="1706150"/>
              <a:ext cx="1824506" cy="1045123"/>
            </a:xfrm>
            <a:prstGeom prst="rect">
              <a:avLst/>
            </a:prstGeom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5668">
            <a:off x="7916350" y="3687957"/>
            <a:ext cx="277114" cy="192866"/>
          </a:xfrm>
          <a:prstGeom prst="rect">
            <a:avLst/>
          </a:prstGeom>
        </p:spPr>
      </p:pic>
      <p:sp>
        <p:nvSpPr>
          <p:cNvPr id="21" name="Овал 20"/>
          <p:cNvSpPr/>
          <p:nvPr/>
        </p:nvSpPr>
        <p:spPr>
          <a:xfrm>
            <a:off x="8100168" y="3667320"/>
            <a:ext cx="111933" cy="112500"/>
          </a:xfrm>
          <a:prstGeom prst="ellipse">
            <a:avLst/>
          </a:prstGeom>
          <a:solidFill>
            <a:srgbClr val="FF99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706134" y="4340334"/>
            <a:ext cx="900000" cy="21602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1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6" y="238004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63" y="959789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Stop No Sticker by imoji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71" y="1693259"/>
            <a:ext cx="564836" cy="5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Блок-схема: подготовка 30"/>
          <p:cNvSpPr/>
          <p:nvPr/>
        </p:nvSpPr>
        <p:spPr>
          <a:xfrm>
            <a:off x="4325063" y="4194813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В) Мыс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Блок-схема: подготовка 32"/>
          <p:cNvSpPr/>
          <p:nvPr/>
        </p:nvSpPr>
        <p:spPr>
          <a:xfrm>
            <a:off x="1026975" y="3503448"/>
            <a:ext cx="3060000" cy="540000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А) Қола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Стрелка вверх 33">
            <a:hlinkClick r:id="rId15" action="ppaction://hlinksldjump"/>
          </p:cNvPr>
          <p:cNvSpPr/>
          <p:nvPr/>
        </p:nvSpPr>
        <p:spPr>
          <a:xfrm>
            <a:off x="7765393" y="238003"/>
            <a:ext cx="1144402" cy="1004203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48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уақыт 10 секун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но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21" grpId="0" animBg="1"/>
      <p:bldP spid="27" grpId="0" animBg="1"/>
      <p:bldP spid="31" grpId="0" animBg="1"/>
      <p:bldP spid="3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1815</TotalTime>
  <Words>487</Words>
  <Application>Microsoft Office PowerPoint</Application>
  <PresentationFormat>Экран (16:9)</PresentationFormat>
  <Paragraphs>144</Paragraphs>
  <Slides>22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Lenovo</cp:lastModifiedBy>
  <cp:revision>33</cp:revision>
  <dcterms:created xsi:type="dcterms:W3CDTF">2024-11-06T09:18:54Z</dcterms:created>
  <dcterms:modified xsi:type="dcterms:W3CDTF">2025-02-05T13:34:57Z</dcterms:modified>
</cp:coreProperties>
</file>